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382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C4EF-BC94-40D4-A742-716D40F54B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84BE-7172-4EA8-B827-4927FD4EAF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C4EF-BC94-40D4-A742-716D40F54B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84BE-7172-4EA8-B827-4927FD4EAF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C4EF-BC94-40D4-A742-716D40F54B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84BE-7172-4EA8-B827-4927FD4EAF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C4EF-BC94-40D4-A742-716D40F54B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84BE-7172-4EA8-B827-4927FD4EAF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C4EF-BC94-40D4-A742-716D40F54B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84BE-7172-4EA8-B827-4927FD4EAF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C4EF-BC94-40D4-A742-716D40F54B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84BE-7172-4EA8-B827-4927FD4EAF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C4EF-BC94-40D4-A742-716D40F54B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84BE-7172-4EA8-B827-4927FD4EAF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C4EF-BC94-40D4-A742-716D40F54B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84BE-7172-4EA8-B827-4927FD4EAF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C4EF-BC94-40D4-A742-716D40F54B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84BE-7172-4EA8-B827-4927FD4EAF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C4EF-BC94-40D4-A742-716D40F54B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84BE-7172-4EA8-B827-4927FD4EAF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C4EF-BC94-40D4-A742-716D40F54B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84BE-7172-4EA8-B827-4927FD4EAF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C4EF-BC94-40D4-A742-716D40F54B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D84BE-7172-4EA8-B827-4927FD4EAFB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92"/>
          <p:cNvGrpSpPr/>
          <p:nvPr/>
        </p:nvGrpSpPr>
        <p:grpSpPr>
          <a:xfrm>
            <a:off x="251520" y="260648"/>
            <a:ext cx="7131069" cy="5769932"/>
            <a:chOff x="251520" y="260648"/>
            <a:chExt cx="7131069" cy="5769932"/>
          </a:xfrm>
        </p:grpSpPr>
        <p:grpSp>
          <p:nvGrpSpPr>
            <p:cNvPr id="187" name="Group 186"/>
            <p:cNvGrpSpPr/>
            <p:nvPr/>
          </p:nvGrpSpPr>
          <p:grpSpPr>
            <a:xfrm>
              <a:off x="971600" y="818802"/>
              <a:ext cx="5256584" cy="4698430"/>
              <a:chOff x="611560" y="98722"/>
              <a:chExt cx="5256584" cy="4698430"/>
            </a:xfrm>
          </p:grpSpPr>
          <p:grpSp>
            <p:nvGrpSpPr>
              <p:cNvPr id="117" name="Group 116"/>
              <p:cNvGrpSpPr/>
              <p:nvPr/>
            </p:nvGrpSpPr>
            <p:grpSpPr>
              <a:xfrm>
                <a:off x="2483768" y="692696"/>
                <a:ext cx="1296145" cy="922691"/>
                <a:chOff x="1907703" y="1449486"/>
                <a:chExt cx="1296145" cy="922691"/>
              </a:xfrm>
            </p:grpSpPr>
            <p:sp>
              <p:nvSpPr>
                <p:cNvPr id="52" name="Freeform 51"/>
                <p:cNvSpPr/>
                <p:nvPr/>
              </p:nvSpPr>
              <p:spPr>
                <a:xfrm>
                  <a:off x="1907703" y="1449486"/>
                  <a:ext cx="1296145" cy="922691"/>
                </a:xfrm>
                <a:custGeom>
                  <a:avLst/>
                  <a:gdLst>
                    <a:gd name="connsiteX0" fmla="*/ 0 w 1152128"/>
                    <a:gd name="connsiteY0" fmla="*/ 576064 h 1152128"/>
                    <a:gd name="connsiteX1" fmla="*/ 168726 w 1152128"/>
                    <a:gd name="connsiteY1" fmla="*/ 168725 h 1152128"/>
                    <a:gd name="connsiteX2" fmla="*/ 576065 w 1152128"/>
                    <a:gd name="connsiteY2" fmla="*/ 0 h 1152128"/>
                    <a:gd name="connsiteX3" fmla="*/ 983404 w 1152128"/>
                    <a:gd name="connsiteY3" fmla="*/ 168726 h 1152128"/>
                    <a:gd name="connsiteX4" fmla="*/ 1152129 w 1152128"/>
                    <a:gd name="connsiteY4" fmla="*/ 576065 h 1152128"/>
                    <a:gd name="connsiteX5" fmla="*/ 983404 w 1152128"/>
                    <a:gd name="connsiteY5" fmla="*/ 983404 h 1152128"/>
                    <a:gd name="connsiteX6" fmla="*/ 576065 w 1152128"/>
                    <a:gd name="connsiteY6" fmla="*/ 1152129 h 1152128"/>
                    <a:gd name="connsiteX7" fmla="*/ 168726 w 1152128"/>
                    <a:gd name="connsiteY7" fmla="*/ 983403 h 1152128"/>
                    <a:gd name="connsiteX8" fmla="*/ 1 w 1152128"/>
                    <a:gd name="connsiteY8" fmla="*/ 576064 h 1152128"/>
                    <a:gd name="connsiteX9" fmla="*/ 0 w 1152128"/>
                    <a:gd name="connsiteY9" fmla="*/ 576064 h 1152128"/>
                    <a:gd name="connsiteX0" fmla="*/ 0 w 1152129"/>
                    <a:gd name="connsiteY0" fmla="*/ 479347 h 1055412"/>
                    <a:gd name="connsiteX1" fmla="*/ 168726 w 1152129"/>
                    <a:gd name="connsiteY1" fmla="*/ 72008 h 1055412"/>
                    <a:gd name="connsiteX2" fmla="*/ 576064 w 1152129"/>
                    <a:gd name="connsiteY2" fmla="*/ 47299 h 1055412"/>
                    <a:gd name="connsiteX3" fmla="*/ 983404 w 1152129"/>
                    <a:gd name="connsiteY3" fmla="*/ 72009 h 1055412"/>
                    <a:gd name="connsiteX4" fmla="*/ 1152129 w 1152129"/>
                    <a:gd name="connsiteY4" fmla="*/ 479348 h 1055412"/>
                    <a:gd name="connsiteX5" fmla="*/ 983404 w 1152129"/>
                    <a:gd name="connsiteY5" fmla="*/ 886687 h 1055412"/>
                    <a:gd name="connsiteX6" fmla="*/ 576065 w 1152129"/>
                    <a:gd name="connsiteY6" fmla="*/ 1055412 h 1055412"/>
                    <a:gd name="connsiteX7" fmla="*/ 168726 w 1152129"/>
                    <a:gd name="connsiteY7" fmla="*/ 886686 h 1055412"/>
                    <a:gd name="connsiteX8" fmla="*/ 1 w 1152129"/>
                    <a:gd name="connsiteY8" fmla="*/ 479347 h 1055412"/>
                    <a:gd name="connsiteX9" fmla="*/ 0 w 1152129"/>
                    <a:gd name="connsiteY9" fmla="*/ 479347 h 1055412"/>
                    <a:gd name="connsiteX0" fmla="*/ 0 w 1152129"/>
                    <a:gd name="connsiteY0" fmla="*/ 479347 h 946693"/>
                    <a:gd name="connsiteX1" fmla="*/ 168726 w 1152129"/>
                    <a:gd name="connsiteY1" fmla="*/ 72008 h 946693"/>
                    <a:gd name="connsiteX2" fmla="*/ 576064 w 1152129"/>
                    <a:gd name="connsiteY2" fmla="*/ 47299 h 946693"/>
                    <a:gd name="connsiteX3" fmla="*/ 983404 w 1152129"/>
                    <a:gd name="connsiteY3" fmla="*/ 72009 h 946693"/>
                    <a:gd name="connsiteX4" fmla="*/ 1152129 w 1152129"/>
                    <a:gd name="connsiteY4" fmla="*/ 479348 h 946693"/>
                    <a:gd name="connsiteX5" fmla="*/ 983404 w 1152129"/>
                    <a:gd name="connsiteY5" fmla="*/ 886687 h 946693"/>
                    <a:gd name="connsiteX6" fmla="*/ 576064 w 1152129"/>
                    <a:gd name="connsiteY6" fmla="*/ 839386 h 946693"/>
                    <a:gd name="connsiteX7" fmla="*/ 168726 w 1152129"/>
                    <a:gd name="connsiteY7" fmla="*/ 886686 h 946693"/>
                    <a:gd name="connsiteX8" fmla="*/ 1 w 1152129"/>
                    <a:gd name="connsiteY8" fmla="*/ 479347 h 946693"/>
                    <a:gd name="connsiteX9" fmla="*/ 0 w 1152129"/>
                    <a:gd name="connsiteY9" fmla="*/ 479347 h 946693"/>
                    <a:gd name="connsiteX0" fmla="*/ 0 w 1152129"/>
                    <a:gd name="connsiteY0" fmla="*/ 479347 h 934692"/>
                    <a:gd name="connsiteX1" fmla="*/ 168726 w 1152129"/>
                    <a:gd name="connsiteY1" fmla="*/ 72008 h 934692"/>
                    <a:gd name="connsiteX2" fmla="*/ 576064 w 1152129"/>
                    <a:gd name="connsiteY2" fmla="*/ 47299 h 934692"/>
                    <a:gd name="connsiteX3" fmla="*/ 983404 w 1152129"/>
                    <a:gd name="connsiteY3" fmla="*/ 72009 h 934692"/>
                    <a:gd name="connsiteX4" fmla="*/ 1152129 w 1152129"/>
                    <a:gd name="connsiteY4" fmla="*/ 479348 h 934692"/>
                    <a:gd name="connsiteX5" fmla="*/ 983404 w 1152129"/>
                    <a:gd name="connsiteY5" fmla="*/ 886687 h 934692"/>
                    <a:gd name="connsiteX6" fmla="*/ 576064 w 1152129"/>
                    <a:gd name="connsiteY6" fmla="*/ 767379 h 934692"/>
                    <a:gd name="connsiteX7" fmla="*/ 168726 w 1152129"/>
                    <a:gd name="connsiteY7" fmla="*/ 886686 h 934692"/>
                    <a:gd name="connsiteX8" fmla="*/ 1 w 1152129"/>
                    <a:gd name="connsiteY8" fmla="*/ 479347 h 934692"/>
                    <a:gd name="connsiteX9" fmla="*/ 0 w 1152129"/>
                    <a:gd name="connsiteY9" fmla="*/ 479347 h 934692"/>
                    <a:gd name="connsiteX0" fmla="*/ 0 w 1152129"/>
                    <a:gd name="connsiteY0" fmla="*/ 467346 h 922691"/>
                    <a:gd name="connsiteX1" fmla="*/ 168726 w 1152129"/>
                    <a:gd name="connsiteY1" fmla="*/ 60007 h 922691"/>
                    <a:gd name="connsiteX2" fmla="*/ 576064 w 1152129"/>
                    <a:gd name="connsiteY2" fmla="*/ 107306 h 922691"/>
                    <a:gd name="connsiteX3" fmla="*/ 983404 w 1152129"/>
                    <a:gd name="connsiteY3" fmla="*/ 60008 h 922691"/>
                    <a:gd name="connsiteX4" fmla="*/ 1152129 w 1152129"/>
                    <a:gd name="connsiteY4" fmla="*/ 467347 h 922691"/>
                    <a:gd name="connsiteX5" fmla="*/ 983404 w 1152129"/>
                    <a:gd name="connsiteY5" fmla="*/ 874686 h 922691"/>
                    <a:gd name="connsiteX6" fmla="*/ 576064 w 1152129"/>
                    <a:gd name="connsiteY6" fmla="*/ 755378 h 922691"/>
                    <a:gd name="connsiteX7" fmla="*/ 168726 w 1152129"/>
                    <a:gd name="connsiteY7" fmla="*/ 874685 h 922691"/>
                    <a:gd name="connsiteX8" fmla="*/ 1 w 1152129"/>
                    <a:gd name="connsiteY8" fmla="*/ 467346 h 922691"/>
                    <a:gd name="connsiteX9" fmla="*/ 0 w 1152129"/>
                    <a:gd name="connsiteY9" fmla="*/ 467346 h 922691"/>
                    <a:gd name="connsiteX0" fmla="*/ 0 w 1224136"/>
                    <a:gd name="connsiteY0" fmla="*/ 467346 h 922691"/>
                    <a:gd name="connsiteX1" fmla="*/ 168726 w 1224136"/>
                    <a:gd name="connsiteY1" fmla="*/ 60007 h 922691"/>
                    <a:gd name="connsiteX2" fmla="*/ 576064 w 1224136"/>
                    <a:gd name="connsiteY2" fmla="*/ 107306 h 922691"/>
                    <a:gd name="connsiteX3" fmla="*/ 983404 w 1224136"/>
                    <a:gd name="connsiteY3" fmla="*/ 60008 h 922691"/>
                    <a:gd name="connsiteX4" fmla="*/ 1224136 w 1224136"/>
                    <a:gd name="connsiteY4" fmla="*/ 467346 h 922691"/>
                    <a:gd name="connsiteX5" fmla="*/ 983404 w 1224136"/>
                    <a:gd name="connsiteY5" fmla="*/ 874686 h 922691"/>
                    <a:gd name="connsiteX6" fmla="*/ 576064 w 1224136"/>
                    <a:gd name="connsiteY6" fmla="*/ 755378 h 922691"/>
                    <a:gd name="connsiteX7" fmla="*/ 168726 w 1224136"/>
                    <a:gd name="connsiteY7" fmla="*/ 874685 h 922691"/>
                    <a:gd name="connsiteX8" fmla="*/ 1 w 1224136"/>
                    <a:gd name="connsiteY8" fmla="*/ 467346 h 922691"/>
                    <a:gd name="connsiteX9" fmla="*/ 0 w 1224136"/>
                    <a:gd name="connsiteY9" fmla="*/ 467346 h 922691"/>
                    <a:gd name="connsiteX0" fmla="*/ 0 w 1296145"/>
                    <a:gd name="connsiteY0" fmla="*/ 467346 h 922691"/>
                    <a:gd name="connsiteX1" fmla="*/ 240735 w 1296145"/>
                    <a:gd name="connsiteY1" fmla="*/ 60007 h 922691"/>
                    <a:gd name="connsiteX2" fmla="*/ 648073 w 1296145"/>
                    <a:gd name="connsiteY2" fmla="*/ 107306 h 922691"/>
                    <a:gd name="connsiteX3" fmla="*/ 1055413 w 1296145"/>
                    <a:gd name="connsiteY3" fmla="*/ 60008 h 922691"/>
                    <a:gd name="connsiteX4" fmla="*/ 1296145 w 1296145"/>
                    <a:gd name="connsiteY4" fmla="*/ 467346 h 922691"/>
                    <a:gd name="connsiteX5" fmla="*/ 1055413 w 1296145"/>
                    <a:gd name="connsiteY5" fmla="*/ 874686 h 922691"/>
                    <a:gd name="connsiteX6" fmla="*/ 648073 w 1296145"/>
                    <a:gd name="connsiteY6" fmla="*/ 755378 h 922691"/>
                    <a:gd name="connsiteX7" fmla="*/ 240735 w 1296145"/>
                    <a:gd name="connsiteY7" fmla="*/ 874685 h 922691"/>
                    <a:gd name="connsiteX8" fmla="*/ 72010 w 1296145"/>
                    <a:gd name="connsiteY8" fmla="*/ 467346 h 922691"/>
                    <a:gd name="connsiteX9" fmla="*/ 0 w 1296145"/>
                    <a:gd name="connsiteY9" fmla="*/ 467346 h 922691"/>
                    <a:gd name="connsiteX0" fmla="*/ 0 w 1296145"/>
                    <a:gd name="connsiteY0" fmla="*/ 467346 h 922691"/>
                    <a:gd name="connsiteX1" fmla="*/ 240735 w 1296145"/>
                    <a:gd name="connsiteY1" fmla="*/ 60007 h 922691"/>
                    <a:gd name="connsiteX2" fmla="*/ 648073 w 1296145"/>
                    <a:gd name="connsiteY2" fmla="*/ 107306 h 922691"/>
                    <a:gd name="connsiteX3" fmla="*/ 1055413 w 1296145"/>
                    <a:gd name="connsiteY3" fmla="*/ 60008 h 922691"/>
                    <a:gd name="connsiteX4" fmla="*/ 1296145 w 1296145"/>
                    <a:gd name="connsiteY4" fmla="*/ 467346 h 922691"/>
                    <a:gd name="connsiteX5" fmla="*/ 1055413 w 1296145"/>
                    <a:gd name="connsiteY5" fmla="*/ 874686 h 922691"/>
                    <a:gd name="connsiteX6" fmla="*/ 648073 w 1296145"/>
                    <a:gd name="connsiteY6" fmla="*/ 755378 h 922691"/>
                    <a:gd name="connsiteX7" fmla="*/ 240735 w 1296145"/>
                    <a:gd name="connsiteY7" fmla="*/ 874685 h 922691"/>
                    <a:gd name="connsiteX8" fmla="*/ 1 w 1296145"/>
                    <a:gd name="connsiteY8" fmla="*/ 467346 h 922691"/>
                    <a:gd name="connsiteX9" fmla="*/ 0 w 1296145"/>
                    <a:gd name="connsiteY9" fmla="*/ 467346 h 922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96145" h="922691">
                      <a:moveTo>
                        <a:pt x="0" y="467346"/>
                      </a:moveTo>
                      <a:cubicBezTo>
                        <a:pt x="0" y="314564"/>
                        <a:pt x="132723" y="120014"/>
                        <a:pt x="240735" y="60007"/>
                      </a:cubicBezTo>
                      <a:cubicBezTo>
                        <a:pt x="348747" y="0"/>
                        <a:pt x="495291" y="107306"/>
                        <a:pt x="648073" y="107306"/>
                      </a:cubicBezTo>
                      <a:cubicBezTo>
                        <a:pt x="800855" y="107306"/>
                        <a:pt x="947401" y="1"/>
                        <a:pt x="1055413" y="60008"/>
                      </a:cubicBezTo>
                      <a:cubicBezTo>
                        <a:pt x="1163425" y="120015"/>
                        <a:pt x="1296145" y="314564"/>
                        <a:pt x="1296145" y="467346"/>
                      </a:cubicBezTo>
                      <a:cubicBezTo>
                        <a:pt x="1296145" y="620128"/>
                        <a:pt x="1163425" y="826681"/>
                        <a:pt x="1055413" y="874686"/>
                      </a:cubicBezTo>
                      <a:cubicBezTo>
                        <a:pt x="947401" y="922691"/>
                        <a:pt x="800855" y="755378"/>
                        <a:pt x="648073" y="755378"/>
                      </a:cubicBezTo>
                      <a:cubicBezTo>
                        <a:pt x="495291" y="755378"/>
                        <a:pt x="348747" y="922690"/>
                        <a:pt x="240735" y="874685"/>
                      </a:cubicBezTo>
                      <a:cubicBezTo>
                        <a:pt x="132723" y="826680"/>
                        <a:pt x="1" y="620128"/>
                        <a:pt x="1" y="467346"/>
                      </a:cubicBezTo>
                      <a:lnTo>
                        <a:pt x="0" y="46734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411760" y="1772816"/>
                  <a:ext cx="0" cy="288032"/>
                </a:xfrm>
                <a:prstGeom prst="line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699792" y="1772816"/>
                  <a:ext cx="0" cy="288032"/>
                </a:xfrm>
                <a:prstGeom prst="line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2" name="Group 101"/>
                <p:cNvGrpSpPr/>
                <p:nvPr/>
              </p:nvGrpSpPr>
              <p:grpSpPr>
                <a:xfrm>
                  <a:off x="2051720" y="1772816"/>
                  <a:ext cx="360040" cy="288032"/>
                  <a:chOff x="6084168" y="3573016"/>
                  <a:chExt cx="360040" cy="288032"/>
                </a:xfrm>
              </p:grpSpPr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6156176" y="3717032"/>
                    <a:ext cx="288032" cy="0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>
                    <a:off x="6156176" y="3717032"/>
                    <a:ext cx="288032" cy="7200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flipV="1">
                    <a:off x="6156176" y="3645024"/>
                    <a:ext cx="282443" cy="80392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6156176" y="3717032"/>
                    <a:ext cx="288032" cy="144016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 flipV="1">
                    <a:off x="6156176" y="3573016"/>
                    <a:ext cx="288032" cy="152400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>
                    <a:off x="6156176" y="3717032"/>
                    <a:ext cx="0" cy="12724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>
                    <a:off x="6084168" y="3717032"/>
                    <a:ext cx="72008" cy="0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flipH="1" flipV="1">
                    <a:off x="6156176" y="3717032"/>
                    <a:ext cx="72008" cy="144016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flipV="1">
                    <a:off x="6084168" y="3717032"/>
                    <a:ext cx="72008" cy="7200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>
                    <a:off x="6084168" y="3645024"/>
                    <a:ext cx="72008" cy="7200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>
                    <a:off x="6156176" y="3573016"/>
                    <a:ext cx="0" cy="144016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 flipH="1">
                    <a:off x="6156176" y="3645024"/>
                    <a:ext cx="72008" cy="7200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" name="Group 102"/>
                <p:cNvGrpSpPr/>
                <p:nvPr/>
              </p:nvGrpSpPr>
              <p:grpSpPr>
                <a:xfrm rot="10800000">
                  <a:off x="2699792" y="1772816"/>
                  <a:ext cx="360040" cy="288032"/>
                  <a:chOff x="6084168" y="3573016"/>
                  <a:chExt cx="360040" cy="288032"/>
                </a:xfrm>
              </p:grpSpPr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6156176" y="3717032"/>
                    <a:ext cx="288032" cy="0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>
                    <a:off x="6156176" y="3717032"/>
                    <a:ext cx="288032" cy="7200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 flipV="1">
                    <a:off x="6156176" y="3645024"/>
                    <a:ext cx="282443" cy="80392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6156176" y="3717032"/>
                    <a:ext cx="288032" cy="144016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 flipV="1">
                    <a:off x="6156176" y="3573016"/>
                    <a:ext cx="288032" cy="152400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6156176" y="3717032"/>
                    <a:ext cx="0" cy="12724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6084168" y="3717032"/>
                    <a:ext cx="72008" cy="0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 flipH="1" flipV="1">
                    <a:off x="6156176" y="3717032"/>
                    <a:ext cx="72008" cy="144016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 flipV="1">
                    <a:off x="6084168" y="3717032"/>
                    <a:ext cx="72008" cy="7200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6084168" y="3645024"/>
                    <a:ext cx="72008" cy="7200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6156176" y="3573016"/>
                    <a:ext cx="0" cy="144016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 flipH="1">
                    <a:off x="6156176" y="3645024"/>
                    <a:ext cx="72008" cy="7200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8" name="Group 167"/>
              <p:cNvGrpSpPr/>
              <p:nvPr/>
            </p:nvGrpSpPr>
            <p:grpSpPr>
              <a:xfrm>
                <a:off x="611560" y="2852936"/>
                <a:ext cx="1224136" cy="1224136"/>
                <a:chOff x="395536" y="2708920"/>
                <a:chExt cx="1224136" cy="1224136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395536" y="2708920"/>
                  <a:ext cx="1224136" cy="122413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611560" y="2996952"/>
                  <a:ext cx="720080" cy="72008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971600" y="3284984"/>
                  <a:ext cx="0" cy="288032"/>
                </a:xfrm>
                <a:prstGeom prst="line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1043608" y="3284984"/>
                  <a:ext cx="0" cy="288032"/>
                </a:xfrm>
                <a:prstGeom prst="line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 166"/>
              <p:cNvGrpSpPr/>
              <p:nvPr/>
            </p:nvGrpSpPr>
            <p:grpSpPr>
              <a:xfrm>
                <a:off x="2483768" y="3933056"/>
                <a:ext cx="864096" cy="864096"/>
                <a:chOff x="2123728" y="4005064"/>
                <a:chExt cx="864096" cy="864096"/>
              </a:xfrm>
            </p:grpSpPr>
            <p:sp>
              <p:nvSpPr>
                <p:cNvPr id="16" name="Oval 15"/>
                <p:cNvSpPr/>
                <p:nvPr/>
              </p:nvSpPr>
              <p:spPr>
                <a:xfrm>
                  <a:off x="2123728" y="4005064"/>
                  <a:ext cx="864096" cy="86409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267744" y="4293096"/>
                  <a:ext cx="504056" cy="504056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2483768" y="4437112"/>
                  <a:ext cx="0" cy="288032"/>
                </a:xfrm>
                <a:prstGeom prst="line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2555776" y="4437112"/>
                  <a:ext cx="0" cy="288032"/>
                </a:xfrm>
                <a:prstGeom prst="line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3851920" y="2708920"/>
                <a:ext cx="864096" cy="864096"/>
                <a:chOff x="3707904" y="2852936"/>
                <a:chExt cx="864096" cy="864096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3707904" y="2852936"/>
                  <a:ext cx="864096" cy="86409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3851920" y="3140968"/>
                  <a:ext cx="504056" cy="504056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4067944" y="3284984"/>
                  <a:ext cx="0" cy="288032"/>
                </a:xfrm>
                <a:prstGeom prst="line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0" name="Group 159"/>
              <p:cNvGrpSpPr/>
              <p:nvPr/>
            </p:nvGrpSpPr>
            <p:grpSpPr>
              <a:xfrm>
                <a:off x="5004048" y="1412776"/>
                <a:ext cx="864096" cy="864096"/>
                <a:chOff x="3707904" y="2852936"/>
                <a:chExt cx="864096" cy="864096"/>
              </a:xfrm>
            </p:grpSpPr>
            <p:sp>
              <p:nvSpPr>
                <p:cNvPr id="161" name="Oval 160"/>
                <p:cNvSpPr/>
                <p:nvPr/>
              </p:nvSpPr>
              <p:spPr>
                <a:xfrm>
                  <a:off x="3707904" y="2852936"/>
                  <a:ext cx="864096" cy="86409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62" name="Oval 161"/>
                <p:cNvSpPr/>
                <p:nvPr/>
              </p:nvSpPr>
              <p:spPr>
                <a:xfrm>
                  <a:off x="3851920" y="3140968"/>
                  <a:ext cx="504056" cy="504056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4067944" y="3284984"/>
                  <a:ext cx="0" cy="288032"/>
                </a:xfrm>
                <a:prstGeom prst="line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4" name="Group 183"/>
              <p:cNvGrpSpPr/>
              <p:nvPr/>
            </p:nvGrpSpPr>
            <p:grpSpPr>
              <a:xfrm>
                <a:off x="899592" y="1052736"/>
                <a:ext cx="1224136" cy="1224136"/>
                <a:chOff x="899592" y="1052736"/>
                <a:chExt cx="1224136" cy="1224136"/>
              </a:xfrm>
            </p:grpSpPr>
            <p:sp>
              <p:nvSpPr>
                <p:cNvPr id="165" name="Oval 164"/>
                <p:cNvSpPr/>
                <p:nvPr/>
              </p:nvSpPr>
              <p:spPr>
                <a:xfrm>
                  <a:off x="899592" y="1052736"/>
                  <a:ext cx="1224136" cy="122413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1475656" y="1556792"/>
                  <a:ext cx="0" cy="288032"/>
                </a:xfrm>
                <a:prstGeom prst="line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547664" y="1556792"/>
                  <a:ext cx="0" cy="288032"/>
                </a:xfrm>
                <a:prstGeom prst="line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2" name="Group 101"/>
                <p:cNvGrpSpPr/>
                <p:nvPr/>
              </p:nvGrpSpPr>
              <p:grpSpPr>
                <a:xfrm>
                  <a:off x="1115616" y="1556792"/>
                  <a:ext cx="360040" cy="288032"/>
                  <a:chOff x="6084168" y="3573016"/>
                  <a:chExt cx="360040" cy="288032"/>
                </a:xfrm>
              </p:grpSpPr>
              <p:cxnSp>
                <p:nvCxnSpPr>
                  <p:cNvPr id="136" name="Straight Connector 135"/>
                  <p:cNvCxnSpPr/>
                  <p:nvPr/>
                </p:nvCxnSpPr>
                <p:spPr>
                  <a:xfrm>
                    <a:off x="6156176" y="3717032"/>
                    <a:ext cx="288032" cy="0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>
                    <a:off x="6156176" y="3717032"/>
                    <a:ext cx="288032" cy="7200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flipV="1">
                    <a:off x="6156176" y="3645024"/>
                    <a:ext cx="282443" cy="80392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>
                    <a:off x="6156176" y="3717032"/>
                    <a:ext cx="288032" cy="144016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flipV="1">
                    <a:off x="6156176" y="3573016"/>
                    <a:ext cx="288032" cy="152400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>
                    <a:off x="6156176" y="3717032"/>
                    <a:ext cx="0" cy="12724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>
                    <a:off x="6084168" y="3717032"/>
                    <a:ext cx="72008" cy="0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flipH="1" flipV="1">
                    <a:off x="6156176" y="3717032"/>
                    <a:ext cx="72008" cy="144016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 flipV="1">
                    <a:off x="6084168" y="3717032"/>
                    <a:ext cx="72008" cy="7200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>
                    <a:off x="6084168" y="3645024"/>
                    <a:ext cx="72008" cy="7200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6156176" y="3573016"/>
                    <a:ext cx="0" cy="144016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flipH="1">
                    <a:off x="6156176" y="3645024"/>
                    <a:ext cx="72008" cy="7200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3" name="Group 102"/>
                <p:cNvGrpSpPr/>
                <p:nvPr/>
              </p:nvGrpSpPr>
              <p:grpSpPr>
                <a:xfrm rot="10800000">
                  <a:off x="1547664" y="1556792"/>
                  <a:ext cx="360040" cy="288032"/>
                  <a:chOff x="6084168" y="3573016"/>
                  <a:chExt cx="360040" cy="288032"/>
                </a:xfrm>
              </p:grpSpPr>
              <p:cxnSp>
                <p:nvCxnSpPr>
                  <p:cNvPr id="124" name="Straight Connector 123"/>
                  <p:cNvCxnSpPr/>
                  <p:nvPr/>
                </p:nvCxnSpPr>
                <p:spPr>
                  <a:xfrm>
                    <a:off x="6156176" y="3717032"/>
                    <a:ext cx="288032" cy="0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>
                    <a:off x="6156176" y="3717032"/>
                    <a:ext cx="288032" cy="7200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 flipV="1">
                    <a:off x="6156176" y="3645024"/>
                    <a:ext cx="282443" cy="80392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>
                    <a:off x="6156176" y="3717032"/>
                    <a:ext cx="288032" cy="144016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 flipV="1">
                    <a:off x="6156176" y="3573016"/>
                    <a:ext cx="288032" cy="152400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>
                    <a:off x="6156176" y="3717032"/>
                    <a:ext cx="0" cy="12724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>
                    <a:off x="6084168" y="3717032"/>
                    <a:ext cx="72008" cy="0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flipH="1" flipV="1">
                    <a:off x="6156176" y="3717032"/>
                    <a:ext cx="72008" cy="144016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 flipV="1">
                    <a:off x="6084168" y="3717032"/>
                    <a:ext cx="72008" cy="7200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>
                    <a:off x="6084168" y="3645024"/>
                    <a:ext cx="72008" cy="7200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>
                    <a:off x="6156176" y="3573016"/>
                    <a:ext cx="0" cy="144016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 flipH="1">
                    <a:off x="6156176" y="3645024"/>
                    <a:ext cx="72008" cy="72008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4" name="Oval 163"/>
                <p:cNvSpPr/>
                <p:nvPr/>
              </p:nvSpPr>
              <p:spPr>
                <a:xfrm>
                  <a:off x="1043608" y="1268760"/>
                  <a:ext cx="936104" cy="864096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70" name="Circular Arrow 169"/>
              <p:cNvSpPr/>
              <p:nvPr/>
            </p:nvSpPr>
            <p:spPr>
              <a:xfrm rot="15322346">
                <a:off x="2045483" y="1920002"/>
                <a:ext cx="1807331" cy="1875388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8996969"/>
                  <a:gd name="adj5" fmla="val 9149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Circular Arrow 181"/>
              <p:cNvSpPr/>
              <p:nvPr/>
            </p:nvSpPr>
            <p:spPr>
              <a:xfrm rot="13673747" flipH="1">
                <a:off x="3446863" y="64694"/>
                <a:ext cx="1807331" cy="1875388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6981474"/>
                  <a:gd name="adj5" fmla="val 9149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Circular Arrow 180"/>
              <p:cNvSpPr/>
              <p:nvPr/>
            </p:nvSpPr>
            <p:spPr>
              <a:xfrm rot="1243660">
                <a:off x="2558840" y="1366482"/>
                <a:ext cx="1807331" cy="1875388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6981474"/>
                  <a:gd name="adj5" fmla="val 9149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5" name="TextBox 184"/>
            <p:cNvSpPr txBox="1"/>
            <p:nvPr/>
          </p:nvSpPr>
          <p:spPr>
            <a:xfrm>
              <a:off x="395536" y="260648"/>
              <a:ext cx="2464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latin typeface="Arial Black" pitchFamily="34" charset="0"/>
                </a:rPr>
                <a:t>N</a:t>
              </a:r>
              <a:r>
                <a:rPr lang="en-US" b="1" dirty="0" err="1" smtClean="0">
                  <a:latin typeface="Arial Black" pitchFamily="34" charset="0"/>
                </a:rPr>
                <a:t>ormal</a:t>
              </a:r>
              <a:r>
                <a:rPr lang="en-US" b="1" dirty="0" smtClean="0">
                  <a:latin typeface="Arial Black" pitchFamily="34" charset="0"/>
                </a:rPr>
                <a:t> cell cycle </a:t>
              </a:r>
              <a:endParaRPr lang="cs-CZ" b="1" dirty="0">
                <a:latin typeface="Arial Black" pitchFamily="34" charset="0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2483768" y="5661248"/>
              <a:ext cx="2169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 Black" pitchFamily="34" charset="0"/>
                </a:rPr>
                <a:t>DNA replication</a:t>
              </a:r>
              <a:endParaRPr lang="cs-CZ" dirty="0">
                <a:latin typeface="Arial Black" pitchFamily="34" charset="0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364088" y="3356992"/>
              <a:ext cx="2018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Arial Black" pitchFamily="34" charset="0"/>
                </a:rPr>
                <a:t>Doughter</a:t>
              </a:r>
              <a:r>
                <a:rPr lang="en-US" dirty="0" smtClean="0">
                  <a:latin typeface="Arial Black" pitchFamily="34" charset="0"/>
                </a:rPr>
                <a:t> cells</a:t>
              </a:r>
              <a:endParaRPr lang="cs-CZ" dirty="0">
                <a:latin typeface="Arial Black" pitchFamily="34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467544" y="4869160"/>
              <a:ext cx="1364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latin typeface="Arial Black" pitchFamily="34" charset="0"/>
                </a:rPr>
                <a:t>G2 </a:t>
              </a:r>
              <a:r>
                <a:rPr lang="en-US" dirty="0" smtClean="0">
                  <a:latin typeface="Arial Black" pitchFamily="34" charset="0"/>
                </a:rPr>
                <a:t>phase</a:t>
              </a:r>
              <a:endParaRPr lang="cs-CZ" dirty="0">
                <a:latin typeface="Arial Black" pitchFamily="34" charset="0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251520" y="1340768"/>
              <a:ext cx="2217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 Black" pitchFamily="34" charset="0"/>
                </a:rPr>
                <a:t>Nuclear division</a:t>
              </a:r>
              <a:endParaRPr lang="cs-CZ" dirty="0">
                <a:latin typeface="Arial Black" pitchFamily="34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2843808" y="980728"/>
              <a:ext cx="1659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 Black" pitchFamily="34" charset="0"/>
                </a:rPr>
                <a:t>Cytokinesis</a:t>
              </a:r>
              <a:endParaRPr lang="cs-CZ" dirty="0">
                <a:latin typeface="Arial Black" pitchFamily="34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3131840" y="3284984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latin typeface="Arial Black" pitchFamily="34" charset="0"/>
                </a:rPr>
                <a:t>1x</a:t>
              </a:r>
              <a:endParaRPr lang="cs-CZ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/>
          <p:cNvGrpSpPr/>
          <p:nvPr/>
        </p:nvGrpSpPr>
        <p:grpSpPr>
          <a:xfrm>
            <a:off x="395536" y="260648"/>
            <a:ext cx="7504504" cy="5400600"/>
            <a:chOff x="395536" y="260648"/>
            <a:chExt cx="7504504" cy="5400600"/>
          </a:xfrm>
        </p:grpSpPr>
        <p:grpSp>
          <p:nvGrpSpPr>
            <p:cNvPr id="2" name="Group 116"/>
            <p:cNvGrpSpPr/>
            <p:nvPr/>
          </p:nvGrpSpPr>
          <p:grpSpPr>
            <a:xfrm>
              <a:off x="2483768" y="1268760"/>
              <a:ext cx="1296145" cy="922691"/>
              <a:chOff x="1907703" y="1449486"/>
              <a:chExt cx="1296145" cy="922691"/>
            </a:xfrm>
          </p:grpSpPr>
          <p:sp>
            <p:nvSpPr>
              <p:cNvPr id="52" name="Freeform 51"/>
              <p:cNvSpPr/>
              <p:nvPr/>
            </p:nvSpPr>
            <p:spPr>
              <a:xfrm>
                <a:off x="1907703" y="1449486"/>
                <a:ext cx="1296145" cy="922691"/>
              </a:xfrm>
              <a:custGeom>
                <a:avLst/>
                <a:gdLst>
                  <a:gd name="connsiteX0" fmla="*/ 0 w 1152128"/>
                  <a:gd name="connsiteY0" fmla="*/ 576064 h 1152128"/>
                  <a:gd name="connsiteX1" fmla="*/ 168726 w 1152128"/>
                  <a:gd name="connsiteY1" fmla="*/ 168725 h 1152128"/>
                  <a:gd name="connsiteX2" fmla="*/ 576065 w 1152128"/>
                  <a:gd name="connsiteY2" fmla="*/ 0 h 1152128"/>
                  <a:gd name="connsiteX3" fmla="*/ 983404 w 1152128"/>
                  <a:gd name="connsiteY3" fmla="*/ 168726 h 1152128"/>
                  <a:gd name="connsiteX4" fmla="*/ 1152129 w 1152128"/>
                  <a:gd name="connsiteY4" fmla="*/ 576065 h 1152128"/>
                  <a:gd name="connsiteX5" fmla="*/ 983404 w 1152128"/>
                  <a:gd name="connsiteY5" fmla="*/ 983404 h 1152128"/>
                  <a:gd name="connsiteX6" fmla="*/ 576065 w 1152128"/>
                  <a:gd name="connsiteY6" fmla="*/ 1152129 h 1152128"/>
                  <a:gd name="connsiteX7" fmla="*/ 168726 w 1152128"/>
                  <a:gd name="connsiteY7" fmla="*/ 983403 h 1152128"/>
                  <a:gd name="connsiteX8" fmla="*/ 1 w 1152128"/>
                  <a:gd name="connsiteY8" fmla="*/ 576064 h 1152128"/>
                  <a:gd name="connsiteX9" fmla="*/ 0 w 1152128"/>
                  <a:gd name="connsiteY9" fmla="*/ 576064 h 1152128"/>
                  <a:gd name="connsiteX0" fmla="*/ 0 w 1152129"/>
                  <a:gd name="connsiteY0" fmla="*/ 479347 h 1055412"/>
                  <a:gd name="connsiteX1" fmla="*/ 168726 w 1152129"/>
                  <a:gd name="connsiteY1" fmla="*/ 72008 h 1055412"/>
                  <a:gd name="connsiteX2" fmla="*/ 576064 w 1152129"/>
                  <a:gd name="connsiteY2" fmla="*/ 47299 h 1055412"/>
                  <a:gd name="connsiteX3" fmla="*/ 983404 w 1152129"/>
                  <a:gd name="connsiteY3" fmla="*/ 72009 h 1055412"/>
                  <a:gd name="connsiteX4" fmla="*/ 1152129 w 1152129"/>
                  <a:gd name="connsiteY4" fmla="*/ 479348 h 1055412"/>
                  <a:gd name="connsiteX5" fmla="*/ 983404 w 1152129"/>
                  <a:gd name="connsiteY5" fmla="*/ 886687 h 1055412"/>
                  <a:gd name="connsiteX6" fmla="*/ 576065 w 1152129"/>
                  <a:gd name="connsiteY6" fmla="*/ 1055412 h 1055412"/>
                  <a:gd name="connsiteX7" fmla="*/ 168726 w 1152129"/>
                  <a:gd name="connsiteY7" fmla="*/ 886686 h 1055412"/>
                  <a:gd name="connsiteX8" fmla="*/ 1 w 1152129"/>
                  <a:gd name="connsiteY8" fmla="*/ 479347 h 1055412"/>
                  <a:gd name="connsiteX9" fmla="*/ 0 w 1152129"/>
                  <a:gd name="connsiteY9" fmla="*/ 479347 h 1055412"/>
                  <a:gd name="connsiteX0" fmla="*/ 0 w 1152129"/>
                  <a:gd name="connsiteY0" fmla="*/ 479347 h 946693"/>
                  <a:gd name="connsiteX1" fmla="*/ 168726 w 1152129"/>
                  <a:gd name="connsiteY1" fmla="*/ 72008 h 946693"/>
                  <a:gd name="connsiteX2" fmla="*/ 576064 w 1152129"/>
                  <a:gd name="connsiteY2" fmla="*/ 47299 h 946693"/>
                  <a:gd name="connsiteX3" fmla="*/ 983404 w 1152129"/>
                  <a:gd name="connsiteY3" fmla="*/ 72009 h 946693"/>
                  <a:gd name="connsiteX4" fmla="*/ 1152129 w 1152129"/>
                  <a:gd name="connsiteY4" fmla="*/ 479348 h 946693"/>
                  <a:gd name="connsiteX5" fmla="*/ 983404 w 1152129"/>
                  <a:gd name="connsiteY5" fmla="*/ 886687 h 946693"/>
                  <a:gd name="connsiteX6" fmla="*/ 576064 w 1152129"/>
                  <a:gd name="connsiteY6" fmla="*/ 839386 h 946693"/>
                  <a:gd name="connsiteX7" fmla="*/ 168726 w 1152129"/>
                  <a:gd name="connsiteY7" fmla="*/ 886686 h 946693"/>
                  <a:gd name="connsiteX8" fmla="*/ 1 w 1152129"/>
                  <a:gd name="connsiteY8" fmla="*/ 479347 h 946693"/>
                  <a:gd name="connsiteX9" fmla="*/ 0 w 1152129"/>
                  <a:gd name="connsiteY9" fmla="*/ 479347 h 946693"/>
                  <a:gd name="connsiteX0" fmla="*/ 0 w 1152129"/>
                  <a:gd name="connsiteY0" fmla="*/ 479347 h 934692"/>
                  <a:gd name="connsiteX1" fmla="*/ 168726 w 1152129"/>
                  <a:gd name="connsiteY1" fmla="*/ 72008 h 934692"/>
                  <a:gd name="connsiteX2" fmla="*/ 576064 w 1152129"/>
                  <a:gd name="connsiteY2" fmla="*/ 47299 h 934692"/>
                  <a:gd name="connsiteX3" fmla="*/ 983404 w 1152129"/>
                  <a:gd name="connsiteY3" fmla="*/ 72009 h 934692"/>
                  <a:gd name="connsiteX4" fmla="*/ 1152129 w 1152129"/>
                  <a:gd name="connsiteY4" fmla="*/ 479348 h 934692"/>
                  <a:gd name="connsiteX5" fmla="*/ 983404 w 1152129"/>
                  <a:gd name="connsiteY5" fmla="*/ 886687 h 934692"/>
                  <a:gd name="connsiteX6" fmla="*/ 576064 w 1152129"/>
                  <a:gd name="connsiteY6" fmla="*/ 767379 h 934692"/>
                  <a:gd name="connsiteX7" fmla="*/ 168726 w 1152129"/>
                  <a:gd name="connsiteY7" fmla="*/ 886686 h 934692"/>
                  <a:gd name="connsiteX8" fmla="*/ 1 w 1152129"/>
                  <a:gd name="connsiteY8" fmla="*/ 479347 h 934692"/>
                  <a:gd name="connsiteX9" fmla="*/ 0 w 1152129"/>
                  <a:gd name="connsiteY9" fmla="*/ 479347 h 934692"/>
                  <a:gd name="connsiteX0" fmla="*/ 0 w 1152129"/>
                  <a:gd name="connsiteY0" fmla="*/ 467346 h 922691"/>
                  <a:gd name="connsiteX1" fmla="*/ 168726 w 1152129"/>
                  <a:gd name="connsiteY1" fmla="*/ 60007 h 922691"/>
                  <a:gd name="connsiteX2" fmla="*/ 576064 w 1152129"/>
                  <a:gd name="connsiteY2" fmla="*/ 107306 h 922691"/>
                  <a:gd name="connsiteX3" fmla="*/ 983404 w 1152129"/>
                  <a:gd name="connsiteY3" fmla="*/ 60008 h 922691"/>
                  <a:gd name="connsiteX4" fmla="*/ 1152129 w 1152129"/>
                  <a:gd name="connsiteY4" fmla="*/ 467347 h 922691"/>
                  <a:gd name="connsiteX5" fmla="*/ 983404 w 1152129"/>
                  <a:gd name="connsiteY5" fmla="*/ 874686 h 922691"/>
                  <a:gd name="connsiteX6" fmla="*/ 576064 w 1152129"/>
                  <a:gd name="connsiteY6" fmla="*/ 755378 h 922691"/>
                  <a:gd name="connsiteX7" fmla="*/ 168726 w 1152129"/>
                  <a:gd name="connsiteY7" fmla="*/ 874685 h 922691"/>
                  <a:gd name="connsiteX8" fmla="*/ 1 w 1152129"/>
                  <a:gd name="connsiteY8" fmla="*/ 467346 h 922691"/>
                  <a:gd name="connsiteX9" fmla="*/ 0 w 1152129"/>
                  <a:gd name="connsiteY9" fmla="*/ 467346 h 922691"/>
                  <a:gd name="connsiteX0" fmla="*/ 0 w 1224136"/>
                  <a:gd name="connsiteY0" fmla="*/ 467346 h 922691"/>
                  <a:gd name="connsiteX1" fmla="*/ 168726 w 1224136"/>
                  <a:gd name="connsiteY1" fmla="*/ 60007 h 922691"/>
                  <a:gd name="connsiteX2" fmla="*/ 576064 w 1224136"/>
                  <a:gd name="connsiteY2" fmla="*/ 107306 h 922691"/>
                  <a:gd name="connsiteX3" fmla="*/ 983404 w 1224136"/>
                  <a:gd name="connsiteY3" fmla="*/ 60008 h 922691"/>
                  <a:gd name="connsiteX4" fmla="*/ 1224136 w 1224136"/>
                  <a:gd name="connsiteY4" fmla="*/ 467346 h 922691"/>
                  <a:gd name="connsiteX5" fmla="*/ 983404 w 1224136"/>
                  <a:gd name="connsiteY5" fmla="*/ 874686 h 922691"/>
                  <a:gd name="connsiteX6" fmla="*/ 576064 w 1224136"/>
                  <a:gd name="connsiteY6" fmla="*/ 755378 h 922691"/>
                  <a:gd name="connsiteX7" fmla="*/ 168726 w 1224136"/>
                  <a:gd name="connsiteY7" fmla="*/ 874685 h 922691"/>
                  <a:gd name="connsiteX8" fmla="*/ 1 w 1224136"/>
                  <a:gd name="connsiteY8" fmla="*/ 467346 h 922691"/>
                  <a:gd name="connsiteX9" fmla="*/ 0 w 1224136"/>
                  <a:gd name="connsiteY9" fmla="*/ 467346 h 922691"/>
                  <a:gd name="connsiteX0" fmla="*/ 0 w 1296145"/>
                  <a:gd name="connsiteY0" fmla="*/ 467346 h 922691"/>
                  <a:gd name="connsiteX1" fmla="*/ 240735 w 1296145"/>
                  <a:gd name="connsiteY1" fmla="*/ 60007 h 922691"/>
                  <a:gd name="connsiteX2" fmla="*/ 648073 w 1296145"/>
                  <a:gd name="connsiteY2" fmla="*/ 107306 h 922691"/>
                  <a:gd name="connsiteX3" fmla="*/ 1055413 w 1296145"/>
                  <a:gd name="connsiteY3" fmla="*/ 60008 h 922691"/>
                  <a:gd name="connsiteX4" fmla="*/ 1296145 w 1296145"/>
                  <a:gd name="connsiteY4" fmla="*/ 467346 h 922691"/>
                  <a:gd name="connsiteX5" fmla="*/ 1055413 w 1296145"/>
                  <a:gd name="connsiteY5" fmla="*/ 874686 h 922691"/>
                  <a:gd name="connsiteX6" fmla="*/ 648073 w 1296145"/>
                  <a:gd name="connsiteY6" fmla="*/ 755378 h 922691"/>
                  <a:gd name="connsiteX7" fmla="*/ 240735 w 1296145"/>
                  <a:gd name="connsiteY7" fmla="*/ 874685 h 922691"/>
                  <a:gd name="connsiteX8" fmla="*/ 72010 w 1296145"/>
                  <a:gd name="connsiteY8" fmla="*/ 467346 h 922691"/>
                  <a:gd name="connsiteX9" fmla="*/ 0 w 1296145"/>
                  <a:gd name="connsiteY9" fmla="*/ 467346 h 922691"/>
                  <a:gd name="connsiteX0" fmla="*/ 0 w 1296145"/>
                  <a:gd name="connsiteY0" fmla="*/ 467346 h 922691"/>
                  <a:gd name="connsiteX1" fmla="*/ 240735 w 1296145"/>
                  <a:gd name="connsiteY1" fmla="*/ 60007 h 922691"/>
                  <a:gd name="connsiteX2" fmla="*/ 648073 w 1296145"/>
                  <a:gd name="connsiteY2" fmla="*/ 107306 h 922691"/>
                  <a:gd name="connsiteX3" fmla="*/ 1055413 w 1296145"/>
                  <a:gd name="connsiteY3" fmla="*/ 60008 h 922691"/>
                  <a:gd name="connsiteX4" fmla="*/ 1296145 w 1296145"/>
                  <a:gd name="connsiteY4" fmla="*/ 467346 h 922691"/>
                  <a:gd name="connsiteX5" fmla="*/ 1055413 w 1296145"/>
                  <a:gd name="connsiteY5" fmla="*/ 874686 h 922691"/>
                  <a:gd name="connsiteX6" fmla="*/ 648073 w 1296145"/>
                  <a:gd name="connsiteY6" fmla="*/ 755378 h 922691"/>
                  <a:gd name="connsiteX7" fmla="*/ 240735 w 1296145"/>
                  <a:gd name="connsiteY7" fmla="*/ 874685 h 922691"/>
                  <a:gd name="connsiteX8" fmla="*/ 1 w 1296145"/>
                  <a:gd name="connsiteY8" fmla="*/ 467346 h 922691"/>
                  <a:gd name="connsiteX9" fmla="*/ 0 w 1296145"/>
                  <a:gd name="connsiteY9" fmla="*/ 467346 h 922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5" h="922691">
                    <a:moveTo>
                      <a:pt x="0" y="467346"/>
                    </a:moveTo>
                    <a:cubicBezTo>
                      <a:pt x="0" y="314564"/>
                      <a:pt x="132723" y="120014"/>
                      <a:pt x="240735" y="60007"/>
                    </a:cubicBezTo>
                    <a:cubicBezTo>
                      <a:pt x="348747" y="0"/>
                      <a:pt x="495291" y="107306"/>
                      <a:pt x="648073" y="107306"/>
                    </a:cubicBezTo>
                    <a:cubicBezTo>
                      <a:pt x="800855" y="107306"/>
                      <a:pt x="947401" y="1"/>
                      <a:pt x="1055413" y="60008"/>
                    </a:cubicBezTo>
                    <a:cubicBezTo>
                      <a:pt x="1163425" y="120015"/>
                      <a:pt x="1296145" y="314564"/>
                      <a:pt x="1296145" y="467346"/>
                    </a:cubicBezTo>
                    <a:cubicBezTo>
                      <a:pt x="1296145" y="620128"/>
                      <a:pt x="1163425" y="826681"/>
                      <a:pt x="1055413" y="874686"/>
                    </a:cubicBezTo>
                    <a:cubicBezTo>
                      <a:pt x="947401" y="922691"/>
                      <a:pt x="800855" y="755378"/>
                      <a:pt x="648073" y="755378"/>
                    </a:cubicBezTo>
                    <a:cubicBezTo>
                      <a:pt x="495291" y="755378"/>
                      <a:pt x="348747" y="922690"/>
                      <a:pt x="240735" y="874685"/>
                    </a:cubicBezTo>
                    <a:cubicBezTo>
                      <a:pt x="132723" y="826680"/>
                      <a:pt x="1" y="620128"/>
                      <a:pt x="1" y="467346"/>
                    </a:cubicBezTo>
                    <a:lnTo>
                      <a:pt x="0" y="46734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>
                    <a:alpha val="2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2411760" y="1772816"/>
                <a:ext cx="0" cy="288032"/>
              </a:xfrm>
              <a:prstGeom prst="line">
                <a:avLst/>
              </a:prstGeom>
              <a:ln w="38100">
                <a:solidFill>
                  <a:schemeClr val="tx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699792" y="1772816"/>
                <a:ext cx="0" cy="288032"/>
              </a:xfrm>
              <a:prstGeom prst="line">
                <a:avLst/>
              </a:prstGeom>
              <a:ln w="38100">
                <a:solidFill>
                  <a:schemeClr val="tx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" name="Group 101"/>
              <p:cNvGrpSpPr/>
              <p:nvPr/>
            </p:nvGrpSpPr>
            <p:grpSpPr>
              <a:xfrm>
                <a:off x="2051720" y="1772816"/>
                <a:ext cx="360040" cy="288032"/>
                <a:chOff x="6084168" y="3573016"/>
                <a:chExt cx="360040" cy="288032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>
                  <a:off x="6156176" y="3717032"/>
                  <a:ext cx="288032" cy="0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6156176" y="3717032"/>
                  <a:ext cx="288032" cy="7200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V="1">
                  <a:off x="6156176" y="3645024"/>
                  <a:ext cx="282443" cy="80392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6156176" y="3717032"/>
                  <a:ext cx="288032" cy="144016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V="1">
                  <a:off x="6156176" y="3573016"/>
                  <a:ext cx="288032" cy="152400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6156176" y="3717032"/>
                  <a:ext cx="0" cy="12724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6084168" y="3717032"/>
                  <a:ext cx="72008" cy="0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flipH="1" flipV="1">
                  <a:off x="6156176" y="3717032"/>
                  <a:ext cx="72008" cy="144016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flipV="1">
                  <a:off x="6084168" y="3717032"/>
                  <a:ext cx="72008" cy="7200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6084168" y="3645024"/>
                  <a:ext cx="72008" cy="7200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6156176" y="3573016"/>
                  <a:ext cx="0" cy="144016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flipH="1">
                  <a:off x="6156176" y="3645024"/>
                  <a:ext cx="72008" cy="7200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" name="Group 102"/>
              <p:cNvGrpSpPr/>
              <p:nvPr/>
            </p:nvGrpSpPr>
            <p:grpSpPr>
              <a:xfrm rot="10800000">
                <a:off x="2699792" y="1772816"/>
                <a:ext cx="360040" cy="288032"/>
                <a:chOff x="6084168" y="3573016"/>
                <a:chExt cx="360040" cy="288032"/>
              </a:xfrm>
            </p:grpSpPr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6156176" y="3717032"/>
                  <a:ext cx="288032" cy="0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6156176" y="3717032"/>
                  <a:ext cx="288032" cy="7200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flipV="1">
                  <a:off x="6156176" y="3645024"/>
                  <a:ext cx="282443" cy="80392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6156176" y="3717032"/>
                  <a:ext cx="288032" cy="144016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flipV="1">
                  <a:off x="6156176" y="3573016"/>
                  <a:ext cx="288032" cy="152400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6156176" y="3717032"/>
                  <a:ext cx="0" cy="12724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6084168" y="3717032"/>
                  <a:ext cx="72008" cy="0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flipH="1" flipV="1">
                  <a:off x="6156176" y="3717032"/>
                  <a:ext cx="72008" cy="144016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flipV="1">
                  <a:off x="6084168" y="3717032"/>
                  <a:ext cx="72008" cy="7200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6084168" y="3645024"/>
                  <a:ext cx="72008" cy="7200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6156176" y="3573016"/>
                  <a:ext cx="0" cy="144016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flipH="1">
                  <a:off x="6156176" y="3645024"/>
                  <a:ext cx="72008" cy="7200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" name="Oval 19"/>
            <p:cNvSpPr/>
            <p:nvPr/>
          </p:nvSpPr>
          <p:spPr>
            <a:xfrm>
              <a:off x="611560" y="3429000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val 20"/>
            <p:cNvSpPr/>
            <p:nvPr/>
          </p:nvSpPr>
          <p:spPr>
            <a:xfrm>
              <a:off x="827584" y="3717032"/>
              <a:ext cx="720080" cy="7200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53" name="Straight Connector 152"/>
            <p:cNvCxnSpPr/>
            <p:nvPr/>
          </p:nvCxnSpPr>
          <p:spPr>
            <a:xfrm>
              <a:off x="1187624" y="4005064"/>
              <a:ext cx="0" cy="288032"/>
            </a:xfrm>
            <a:prstGeom prst="line">
              <a:avLst/>
            </a:prstGeom>
            <a:ln w="38100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1259632" y="4005064"/>
              <a:ext cx="0" cy="288032"/>
            </a:xfrm>
            <a:prstGeom prst="line">
              <a:avLst/>
            </a:prstGeom>
            <a:ln w="38100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6" name="Group 175"/>
            <p:cNvGrpSpPr/>
            <p:nvPr/>
          </p:nvGrpSpPr>
          <p:grpSpPr>
            <a:xfrm>
              <a:off x="5580112" y="2132856"/>
              <a:ext cx="864096" cy="864096"/>
              <a:chOff x="5580112" y="2132856"/>
              <a:chExt cx="864096" cy="864096"/>
            </a:xfrm>
          </p:grpSpPr>
          <p:sp>
            <p:nvSpPr>
              <p:cNvPr id="161" name="Oval 160"/>
              <p:cNvSpPr/>
              <p:nvPr/>
            </p:nvSpPr>
            <p:spPr>
              <a:xfrm>
                <a:off x="5580112" y="2132856"/>
                <a:ext cx="864096" cy="8640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alpha val="2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5724128" y="2420888"/>
                <a:ext cx="504056" cy="50405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  <a:alpha val="20000"/>
                </a:schemeClr>
              </a:solidFill>
              <a:ln>
                <a:solidFill>
                  <a:schemeClr val="tx1">
                    <a:alpha val="2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63" name="Straight Connector 162"/>
              <p:cNvCxnSpPr/>
              <p:nvPr/>
            </p:nvCxnSpPr>
            <p:spPr>
              <a:xfrm>
                <a:off x="5940152" y="2564904"/>
                <a:ext cx="0" cy="288032"/>
              </a:xfrm>
              <a:prstGeom prst="line">
                <a:avLst/>
              </a:prstGeom>
              <a:ln w="38100">
                <a:solidFill>
                  <a:schemeClr val="tx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899592" y="1628800"/>
              <a:ext cx="1224136" cy="1224136"/>
              <a:chOff x="899592" y="1052736"/>
              <a:chExt cx="1224136" cy="1224136"/>
            </a:xfrm>
          </p:grpSpPr>
          <p:sp>
            <p:nvSpPr>
              <p:cNvPr id="165" name="Oval 164"/>
              <p:cNvSpPr/>
              <p:nvPr/>
            </p:nvSpPr>
            <p:spPr>
              <a:xfrm>
                <a:off x="899592" y="1052736"/>
                <a:ext cx="1224136" cy="122413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alpha val="2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>
                <a:off x="1475656" y="1556792"/>
                <a:ext cx="0" cy="288032"/>
              </a:xfrm>
              <a:prstGeom prst="line">
                <a:avLst/>
              </a:prstGeom>
              <a:ln w="38100">
                <a:solidFill>
                  <a:schemeClr val="tx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1547664" y="1556792"/>
                <a:ext cx="0" cy="288032"/>
              </a:xfrm>
              <a:prstGeom prst="line">
                <a:avLst/>
              </a:prstGeom>
              <a:ln w="38100">
                <a:solidFill>
                  <a:schemeClr val="tx1"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101"/>
              <p:cNvGrpSpPr/>
              <p:nvPr/>
            </p:nvGrpSpPr>
            <p:grpSpPr>
              <a:xfrm>
                <a:off x="1115616" y="1556792"/>
                <a:ext cx="360040" cy="288032"/>
                <a:chOff x="6084168" y="3573016"/>
                <a:chExt cx="360040" cy="288032"/>
              </a:xfrm>
            </p:grpSpPr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6156176" y="3717032"/>
                  <a:ext cx="288032" cy="0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6156176" y="3717032"/>
                  <a:ext cx="288032" cy="7200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flipV="1">
                  <a:off x="6156176" y="3645024"/>
                  <a:ext cx="282443" cy="80392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6156176" y="3717032"/>
                  <a:ext cx="288032" cy="144016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flipV="1">
                  <a:off x="6156176" y="3573016"/>
                  <a:ext cx="288032" cy="152400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6156176" y="3717032"/>
                  <a:ext cx="0" cy="12724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6084168" y="3717032"/>
                  <a:ext cx="72008" cy="0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flipH="1" flipV="1">
                  <a:off x="6156176" y="3717032"/>
                  <a:ext cx="72008" cy="144016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flipV="1">
                  <a:off x="6084168" y="3717032"/>
                  <a:ext cx="72008" cy="7200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6084168" y="3645024"/>
                  <a:ext cx="72008" cy="7200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6156176" y="3573016"/>
                  <a:ext cx="0" cy="144016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flipH="1">
                  <a:off x="6156176" y="3645024"/>
                  <a:ext cx="72008" cy="7200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102"/>
              <p:cNvGrpSpPr/>
              <p:nvPr/>
            </p:nvGrpSpPr>
            <p:grpSpPr>
              <a:xfrm rot="10800000">
                <a:off x="1547664" y="1556792"/>
                <a:ext cx="360040" cy="288032"/>
                <a:chOff x="6084168" y="3573016"/>
                <a:chExt cx="360040" cy="288032"/>
              </a:xfrm>
            </p:grpSpPr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6156176" y="3717032"/>
                  <a:ext cx="288032" cy="0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6156176" y="3717032"/>
                  <a:ext cx="288032" cy="7200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flipV="1">
                  <a:off x="6156176" y="3645024"/>
                  <a:ext cx="282443" cy="80392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6156176" y="3717032"/>
                  <a:ext cx="288032" cy="144016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flipV="1">
                  <a:off x="6156176" y="3573016"/>
                  <a:ext cx="288032" cy="152400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6156176" y="3717032"/>
                  <a:ext cx="0" cy="12724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6084168" y="3717032"/>
                  <a:ext cx="72008" cy="0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flipH="1" flipV="1">
                  <a:off x="6156176" y="3717032"/>
                  <a:ext cx="72008" cy="144016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flipV="1">
                  <a:off x="6084168" y="3717032"/>
                  <a:ext cx="72008" cy="7200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6084168" y="3645024"/>
                  <a:ext cx="72008" cy="7200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6156176" y="3573016"/>
                  <a:ext cx="0" cy="144016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flipH="1">
                  <a:off x="6156176" y="3645024"/>
                  <a:ext cx="72008" cy="72008"/>
                </a:xfrm>
                <a:prstGeom prst="line">
                  <a:avLst/>
                </a:prstGeom>
                <a:ln w="12700">
                  <a:solidFill>
                    <a:schemeClr val="tx1">
                      <a:alpha val="2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4" name="Oval 163"/>
              <p:cNvSpPr/>
              <p:nvPr/>
            </p:nvSpPr>
            <p:spPr>
              <a:xfrm>
                <a:off x="1043608" y="1268760"/>
                <a:ext cx="936104" cy="864096"/>
              </a:xfrm>
              <a:prstGeom prst="ellipse">
                <a:avLst/>
              </a:prstGeom>
              <a:noFill/>
              <a:ln>
                <a:solidFill>
                  <a:schemeClr val="tx1">
                    <a:alpha val="2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82" name="Circular Arrow 181"/>
            <p:cNvSpPr/>
            <p:nvPr/>
          </p:nvSpPr>
          <p:spPr>
            <a:xfrm rot="13673747" flipH="1">
              <a:off x="3950919" y="550106"/>
              <a:ext cx="1807331" cy="187538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981474"/>
                <a:gd name="adj5" fmla="val 9149"/>
              </a:avLst>
            </a:prstGeom>
            <a:solidFill>
              <a:schemeClr val="accent3">
                <a:lumMod val="60000"/>
                <a:lumOff val="40000"/>
                <a:alpha val="20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1" name="Circular Arrow 180"/>
            <p:cNvSpPr/>
            <p:nvPr/>
          </p:nvSpPr>
          <p:spPr>
            <a:xfrm rot="1243660">
              <a:off x="3045183" y="1887938"/>
              <a:ext cx="1807331" cy="187538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981474"/>
                <a:gd name="adj5" fmla="val 9149"/>
              </a:avLst>
            </a:prstGeom>
            <a:solidFill>
              <a:schemeClr val="accent3">
                <a:lumMod val="60000"/>
                <a:lumOff val="40000"/>
                <a:alpha val="20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4" name="Lightning Bolt 83"/>
            <p:cNvSpPr/>
            <p:nvPr/>
          </p:nvSpPr>
          <p:spPr>
            <a:xfrm rot="7333024">
              <a:off x="5518004" y="3510909"/>
              <a:ext cx="432048" cy="432048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4499992" y="3429000"/>
              <a:ext cx="864096" cy="864096"/>
              <a:chOff x="3851920" y="2708920"/>
              <a:chExt cx="864096" cy="864096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851920" y="2708920"/>
                <a:ext cx="864096" cy="8640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995936" y="2996952"/>
                <a:ext cx="504056" cy="50405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95" name="Straight Connector 94"/>
              <p:cNvCxnSpPr/>
              <p:nvPr/>
            </p:nvCxnSpPr>
            <p:spPr>
              <a:xfrm>
                <a:off x="4211960" y="3140968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Oval 15"/>
            <p:cNvSpPr/>
            <p:nvPr/>
          </p:nvSpPr>
          <p:spPr>
            <a:xfrm>
              <a:off x="2123728" y="4797152"/>
              <a:ext cx="864096" cy="864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Oval 16"/>
            <p:cNvSpPr/>
            <p:nvPr/>
          </p:nvSpPr>
          <p:spPr>
            <a:xfrm>
              <a:off x="2267744" y="5085184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2483768" y="5229200"/>
              <a:ext cx="0" cy="288032"/>
            </a:xfrm>
            <a:prstGeom prst="line">
              <a:avLst/>
            </a:prstGeom>
            <a:ln w="38100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2555776" y="5229200"/>
              <a:ext cx="0" cy="288032"/>
            </a:xfrm>
            <a:prstGeom prst="line">
              <a:avLst/>
            </a:prstGeom>
            <a:ln w="38100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5364088" y="3933056"/>
              <a:ext cx="18147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 Black" pitchFamily="34" charset="0"/>
                </a:rPr>
                <a:t>DNA damage</a:t>
              </a:r>
              <a:endParaRPr lang="cs-CZ" dirty="0">
                <a:latin typeface="Arial Black" pitchFamily="34" charset="0"/>
              </a:endParaRPr>
            </a:p>
          </p:txBody>
        </p:sp>
        <p:grpSp>
          <p:nvGrpSpPr>
            <p:cNvPr id="152" name="Group 151"/>
            <p:cNvGrpSpPr/>
            <p:nvPr/>
          </p:nvGrpSpPr>
          <p:grpSpPr>
            <a:xfrm>
              <a:off x="3347864" y="4221088"/>
              <a:ext cx="1018229" cy="792088"/>
              <a:chOff x="3275856" y="3212976"/>
              <a:chExt cx="1018229" cy="792088"/>
            </a:xfrm>
          </p:grpSpPr>
          <p:sp>
            <p:nvSpPr>
              <p:cNvPr id="150" name="Hexagon 149"/>
              <p:cNvSpPr/>
              <p:nvPr/>
            </p:nvSpPr>
            <p:spPr>
              <a:xfrm>
                <a:off x="3275856" y="3212976"/>
                <a:ext cx="1008112" cy="792088"/>
              </a:xfrm>
              <a:prstGeom prst="hexagon">
                <a:avLst/>
              </a:prstGeom>
              <a:solidFill>
                <a:schemeClr val="bg1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endParaRPr lang="cs-CZ" dirty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3347864" y="3429000"/>
                <a:ext cx="9462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dirty="0" smtClean="0">
                    <a:latin typeface="Arial Black" pitchFamily="34" charset="0"/>
                  </a:rPr>
                  <a:t>STOP </a:t>
                </a:r>
              </a:p>
            </p:txBody>
          </p:sp>
        </p:grpSp>
        <p:sp>
          <p:nvSpPr>
            <p:cNvPr id="166" name="Circular Arrow 165"/>
            <p:cNvSpPr/>
            <p:nvPr/>
          </p:nvSpPr>
          <p:spPr>
            <a:xfrm rot="15322346">
              <a:off x="2045483" y="2496066"/>
              <a:ext cx="1807331" cy="187538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8996969"/>
                <a:gd name="adj5" fmla="val 9149"/>
              </a:avLst>
            </a:prstGeom>
            <a:solidFill>
              <a:schemeClr val="accent3">
                <a:lumMod val="60000"/>
                <a:lumOff val="40000"/>
                <a:alpha val="20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436096" y="4941168"/>
              <a:ext cx="24639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 Black" pitchFamily="34" charset="0"/>
                </a:rPr>
                <a:t>activation of p53</a:t>
              </a:r>
            </a:p>
            <a:p>
              <a:r>
                <a:rPr lang="en-US" dirty="0" smtClean="0">
                  <a:latin typeface="Arial Black" pitchFamily="34" charset="0"/>
                </a:rPr>
                <a:t>Checkpoint arrest</a:t>
              </a:r>
              <a:endParaRPr lang="cs-CZ" dirty="0">
                <a:latin typeface="Arial Black" pitchFamily="34" charset="0"/>
              </a:endParaRPr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4499992" y="4581128"/>
              <a:ext cx="864096" cy="864096"/>
              <a:chOff x="4499992" y="3933056"/>
              <a:chExt cx="864096" cy="864096"/>
            </a:xfrm>
          </p:grpSpPr>
          <p:grpSp>
            <p:nvGrpSpPr>
              <p:cNvPr id="168" name="Group 167"/>
              <p:cNvGrpSpPr/>
              <p:nvPr/>
            </p:nvGrpSpPr>
            <p:grpSpPr>
              <a:xfrm>
                <a:off x="4499992" y="3933056"/>
                <a:ext cx="864096" cy="864096"/>
                <a:chOff x="3851920" y="2708920"/>
                <a:chExt cx="864096" cy="864096"/>
              </a:xfrm>
            </p:grpSpPr>
            <p:sp>
              <p:nvSpPr>
                <p:cNvPr id="169" name="Oval 168"/>
                <p:cNvSpPr/>
                <p:nvPr/>
              </p:nvSpPr>
              <p:spPr>
                <a:xfrm>
                  <a:off x="3851920" y="2708920"/>
                  <a:ext cx="864096" cy="86409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71" name="Oval 170"/>
                <p:cNvSpPr/>
                <p:nvPr/>
              </p:nvSpPr>
              <p:spPr>
                <a:xfrm>
                  <a:off x="3995936" y="2996952"/>
                  <a:ext cx="504056" cy="504056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4211960" y="3140968"/>
                  <a:ext cx="0" cy="288032"/>
                </a:xfrm>
                <a:prstGeom prst="line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8" name="Oval 157"/>
              <p:cNvSpPr/>
              <p:nvPr/>
            </p:nvSpPr>
            <p:spPr>
              <a:xfrm>
                <a:off x="4716016" y="4509120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4932040" y="4437112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4932040" y="4581128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75" name="TextBox 174"/>
            <p:cNvSpPr txBox="1"/>
            <p:nvPr/>
          </p:nvSpPr>
          <p:spPr>
            <a:xfrm>
              <a:off x="395536" y="260648"/>
              <a:ext cx="3294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 Black" pitchFamily="34" charset="0"/>
                </a:rPr>
                <a:t>DNA damage checkpoint</a:t>
              </a:r>
              <a:endParaRPr lang="cs-CZ" b="1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5"/>
          <p:cNvGrpSpPr/>
          <p:nvPr/>
        </p:nvGrpSpPr>
        <p:grpSpPr>
          <a:xfrm>
            <a:off x="395536" y="152085"/>
            <a:ext cx="7935472" cy="6432493"/>
            <a:chOff x="395536" y="152085"/>
            <a:chExt cx="7935472" cy="6432493"/>
          </a:xfrm>
        </p:grpSpPr>
        <p:sp>
          <p:nvSpPr>
            <p:cNvPr id="273" name="Oval 272"/>
            <p:cNvSpPr/>
            <p:nvPr/>
          </p:nvSpPr>
          <p:spPr>
            <a:xfrm>
              <a:off x="3275856" y="4139788"/>
              <a:ext cx="1152128" cy="64807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491880" y="5075892"/>
              <a:ext cx="864096" cy="864096"/>
              <a:chOff x="5004048" y="1412776"/>
              <a:chExt cx="864096" cy="864096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004048" y="1412776"/>
                <a:ext cx="864096" cy="8640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148064" y="1700808"/>
                <a:ext cx="504056" cy="50405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5364088" y="1844824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4355976" y="5661248"/>
              <a:ext cx="280831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 pitchFamily="34" charset="0"/>
                </a:rPr>
                <a:t>DNA repair,</a:t>
              </a:r>
            </a:p>
            <a:p>
              <a:r>
                <a:rPr lang="en-US" dirty="0" smtClean="0">
                  <a:latin typeface="Arial Black" pitchFamily="34" charset="0"/>
                </a:rPr>
                <a:t>expression of Wip1,</a:t>
              </a:r>
            </a:p>
            <a:p>
              <a:r>
                <a:rPr lang="en-US" dirty="0" smtClean="0">
                  <a:latin typeface="Arial Black" pitchFamily="34" charset="0"/>
                </a:rPr>
                <a:t>inactivation of p53</a:t>
              </a:r>
              <a:endParaRPr lang="cs-CZ" dirty="0">
                <a:latin typeface="Arial Black" pitchFamily="34" charset="0"/>
              </a:endParaRPr>
            </a:p>
          </p:txBody>
        </p:sp>
        <p:grpSp>
          <p:nvGrpSpPr>
            <p:cNvPr id="213" name="Group 212"/>
            <p:cNvGrpSpPr/>
            <p:nvPr/>
          </p:nvGrpSpPr>
          <p:grpSpPr>
            <a:xfrm>
              <a:off x="5364088" y="1619508"/>
              <a:ext cx="864096" cy="864096"/>
              <a:chOff x="5004048" y="1412776"/>
              <a:chExt cx="864096" cy="864096"/>
            </a:xfrm>
          </p:grpSpPr>
          <p:sp>
            <p:nvSpPr>
              <p:cNvPr id="214" name="Oval 213"/>
              <p:cNvSpPr/>
              <p:nvPr/>
            </p:nvSpPr>
            <p:spPr>
              <a:xfrm>
                <a:off x="5004048" y="1412776"/>
                <a:ext cx="864096" cy="8640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5148064" y="1700808"/>
                <a:ext cx="504056" cy="50405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16" name="Straight Connector 215"/>
              <p:cNvCxnSpPr/>
              <p:nvPr/>
            </p:nvCxnSpPr>
            <p:spPr>
              <a:xfrm>
                <a:off x="5364088" y="1844824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8" name="Circular Arrow 247"/>
            <p:cNvSpPr/>
            <p:nvPr/>
          </p:nvSpPr>
          <p:spPr>
            <a:xfrm rot="13673747" flipH="1">
              <a:off x="3734895" y="118057"/>
              <a:ext cx="1807331" cy="187538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981474"/>
                <a:gd name="adj5" fmla="val 9149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49" name="Circular Arrow 248"/>
            <p:cNvSpPr/>
            <p:nvPr/>
          </p:nvSpPr>
          <p:spPr>
            <a:xfrm rot="1243660">
              <a:off x="2829160" y="1383882"/>
              <a:ext cx="1807331" cy="187538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981474"/>
                <a:gd name="adj5" fmla="val 9149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50" name="Lightning Bolt 249"/>
            <p:cNvSpPr/>
            <p:nvPr/>
          </p:nvSpPr>
          <p:spPr>
            <a:xfrm rot="7333024">
              <a:off x="6814149" y="3573624"/>
              <a:ext cx="432048" cy="432048"/>
            </a:xfrm>
            <a:prstGeom prst="lightningBolt">
              <a:avLst/>
            </a:prstGeom>
            <a:solidFill>
              <a:srgbClr val="FFFF00">
                <a:alpha val="20000"/>
              </a:srgb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346" name="Group 345"/>
            <p:cNvGrpSpPr/>
            <p:nvPr/>
          </p:nvGrpSpPr>
          <p:grpSpPr>
            <a:xfrm>
              <a:off x="5508104" y="3635732"/>
              <a:ext cx="864096" cy="864096"/>
              <a:chOff x="4499992" y="2852936"/>
              <a:chExt cx="864096" cy="864096"/>
            </a:xfrm>
          </p:grpSpPr>
          <p:sp>
            <p:nvSpPr>
              <p:cNvPr id="252" name="Oval 251"/>
              <p:cNvSpPr/>
              <p:nvPr/>
            </p:nvSpPr>
            <p:spPr>
              <a:xfrm>
                <a:off x="4499992" y="2852936"/>
                <a:ext cx="864096" cy="8640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alpha val="2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3" name="Oval 5"/>
              <p:cNvSpPr/>
              <p:nvPr/>
            </p:nvSpPr>
            <p:spPr>
              <a:xfrm>
                <a:off x="4644008" y="3140968"/>
                <a:ext cx="504056" cy="50405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  <a:alpha val="20000"/>
                </a:schemeClr>
              </a:solidFill>
              <a:ln>
                <a:solidFill>
                  <a:schemeClr val="tx1">
                    <a:alpha val="2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54" name="Straight Connector 253"/>
              <p:cNvCxnSpPr/>
              <p:nvPr/>
            </p:nvCxnSpPr>
            <p:spPr>
              <a:xfrm>
                <a:off x="4860032" y="3284984"/>
                <a:ext cx="0" cy="288032"/>
              </a:xfrm>
              <a:prstGeom prst="line">
                <a:avLst/>
              </a:prstGeom>
              <a:ln w="38100">
                <a:solidFill>
                  <a:schemeClr val="tx1">
                    <a:alpha val="2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8" name="TextBox 257"/>
            <p:cNvSpPr txBox="1"/>
            <p:nvPr/>
          </p:nvSpPr>
          <p:spPr>
            <a:xfrm>
              <a:off x="6516216" y="4067780"/>
              <a:ext cx="18147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85000"/>
                    </a:schemeClr>
                  </a:solidFill>
                  <a:latin typeface="Arial Black" pitchFamily="34" charset="0"/>
                </a:rPr>
                <a:t>DNA damage</a:t>
              </a:r>
              <a:endParaRPr lang="cs-CZ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3341423" y="4283804"/>
              <a:ext cx="1103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 smtClean="0">
                  <a:latin typeface="Arial Black" pitchFamily="34" charset="0"/>
                </a:rPr>
                <a:t>START </a:t>
              </a:r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5541347" y="4850576"/>
              <a:ext cx="234852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85000"/>
                    </a:schemeClr>
                  </a:solidFill>
                  <a:latin typeface="Arial Black" pitchFamily="34" charset="0"/>
                </a:rPr>
                <a:t>activation of p53</a:t>
              </a:r>
              <a:endParaRPr lang="cs-CZ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68" name="Oval 267"/>
            <p:cNvSpPr/>
            <p:nvPr/>
          </p:nvSpPr>
          <p:spPr>
            <a:xfrm>
              <a:off x="4572000" y="4427820"/>
              <a:ext cx="864096" cy="864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9" name="Oval 268"/>
            <p:cNvSpPr/>
            <p:nvPr/>
          </p:nvSpPr>
          <p:spPr>
            <a:xfrm>
              <a:off x="4716016" y="471585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70" name="Straight Connector 269"/>
            <p:cNvCxnSpPr/>
            <p:nvPr/>
          </p:nvCxnSpPr>
          <p:spPr>
            <a:xfrm>
              <a:off x="4932040" y="4859868"/>
              <a:ext cx="0" cy="288032"/>
            </a:xfrm>
            <a:prstGeom prst="line">
              <a:avLst/>
            </a:prstGeom>
            <a:ln w="38100">
              <a:solidFill>
                <a:schemeClr val="tx1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Oval 264"/>
            <p:cNvSpPr/>
            <p:nvPr/>
          </p:nvSpPr>
          <p:spPr>
            <a:xfrm>
              <a:off x="4788024" y="5003884"/>
              <a:ext cx="72008" cy="72008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  <a:ln w="12700"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6" name="Oval 265"/>
            <p:cNvSpPr/>
            <p:nvPr/>
          </p:nvSpPr>
          <p:spPr>
            <a:xfrm>
              <a:off x="5004048" y="4931876"/>
              <a:ext cx="72008" cy="72008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  <a:ln w="12700"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7" name="Oval 266"/>
            <p:cNvSpPr/>
            <p:nvPr/>
          </p:nvSpPr>
          <p:spPr>
            <a:xfrm>
              <a:off x="5004048" y="5075892"/>
              <a:ext cx="72008" cy="72008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  <a:ln w="12700">
              <a:solidFill>
                <a:schemeClr val="tx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1" name="Circular Arrow 270"/>
            <p:cNvSpPr/>
            <p:nvPr/>
          </p:nvSpPr>
          <p:spPr>
            <a:xfrm rot="15322346">
              <a:off x="2045483" y="2342758"/>
              <a:ext cx="1807331" cy="187538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8996969"/>
                <a:gd name="adj5" fmla="val 9149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grpSp>
          <p:nvGrpSpPr>
            <p:cNvPr id="275" name="Group 274"/>
            <p:cNvGrpSpPr/>
            <p:nvPr/>
          </p:nvGrpSpPr>
          <p:grpSpPr>
            <a:xfrm>
              <a:off x="2483768" y="1115452"/>
              <a:ext cx="1296145" cy="922691"/>
              <a:chOff x="1907703" y="1449486"/>
              <a:chExt cx="1296145" cy="922691"/>
            </a:xfrm>
          </p:grpSpPr>
          <p:sp>
            <p:nvSpPr>
              <p:cNvPr id="276" name="Freeform 275"/>
              <p:cNvSpPr/>
              <p:nvPr/>
            </p:nvSpPr>
            <p:spPr>
              <a:xfrm>
                <a:off x="1907703" y="1449486"/>
                <a:ext cx="1296145" cy="922691"/>
              </a:xfrm>
              <a:custGeom>
                <a:avLst/>
                <a:gdLst>
                  <a:gd name="connsiteX0" fmla="*/ 0 w 1152128"/>
                  <a:gd name="connsiteY0" fmla="*/ 576064 h 1152128"/>
                  <a:gd name="connsiteX1" fmla="*/ 168726 w 1152128"/>
                  <a:gd name="connsiteY1" fmla="*/ 168725 h 1152128"/>
                  <a:gd name="connsiteX2" fmla="*/ 576065 w 1152128"/>
                  <a:gd name="connsiteY2" fmla="*/ 0 h 1152128"/>
                  <a:gd name="connsiteX3" fmla="*/ 983404 w 1152128"/>
                  <a:gd name="connsiteY3" fmla="*/ 168726 h 1152128"/>
                  <a:gd name="connsiteX4" fmla="*/ 1152129 w 1152128"/>
                  <a:gd name="connsiteY4" fmla="*/ 576065 h 1152128"/>
                  <a:gd name="connsiteX5" fmla="*/ 983404 w 1152128"/>
                  <a:gd name="connsiteY5" fmla="*/ 983404 h 1152128"/>
                  <a:gd name="connsiteX6" fmla="*/ 576065 w 1152128"/>
                  <a:gd name="connsiteY6" fmla="*/ 1152129 h 1152128"/>
                  <a:gd name="connsiteX7" fmla="*/ 168726 w 1152128"/>
                  <a:gd name="connsiteY7" fmla="*/ 983403 h 1152128"/>
                  <a:gd name="connsiteX8" fmla="*/ 1 w 1152128"/>
                  <a:gd name="connsiteY8" fmla="*/ 576064 h 1152128"/>
                  <a:gd name="connsiteX9" fmla="*/ 0 w 1152128"/>
                  <a:gd name="connsiteY9" fmla="*/ 576064 h 1152128"/>
                  <a:gd name="connsiteX0" fmla="*/ 0 w 1152129"/>
                  <a:gd name="connsiteY0" fmla="*/ 479347 h 1055412"/>
                  <a:gd name="connsiteX1" fmla="*/ 168726 w 1152129"/>
                  <a:gd name="connsiteY1" fmla="*/ 72008 h 1055412"/>
                  <a:gd name="connsiteX2" fmla="*/ 576064 w 1152129"/>
                  <a:gd name="connsiteY2" fmla="*/ 47299 h 1055412"/>
                  <a:gd name="connsiteX3" fmla="*/ 983404 w 1152129"/>
                  <a:gd name="connsiteY3" fmla="*/ 72009 h 1055412"/>
                  <a:gd name="connsiteX4" fmla="*/ 1152129 w 1152129"/>
                  <a:gd name="connsiteY4" fmla="*/ 479348 h 1055412"/>
                  <a:gd name="connsiteX5" fmla="*/ 983404 w 1152129"/>
                  <a:gd name="connsiteY5" fmla="*/ 886687 h 1055412"/>
                  <a:gd name="connsiteX6" fmla="*/ 576065 w 1152129"/>
                  <a:gd name="connsiteY6" fmla="*/ 1055412 h 1055412"/>
                  <a:gd name="connsiteX7" fmla="*/ 168726 w 1152129"/>
                  <a:gd name="connsiteY7" fmla="*/ 886686 h 1055412"/>
                  <a:gd name="connsiteX8" fmla="*/ 1 w 1152129"/>
                  <a:gd name="connsiteY8" fmla="*/ 479347 h 1055412"/>
                  <a:gd name="connsiteX9" fmla="*/ 0 w 1152129"/>
                  <a:gd name="connsiteY9" fmla="*/ 479347 h 1055412"/>
                  <a:gd name="connsiteX0" fmla="*/ 0 w 1152129"/>
                  <a:gd name="connsiteY0" fmla="*/ 479347 h 946693"/>
                  <a:gd name="connsiteX1" fmla="*/ 168726 w 1152129"/>
                  <a:gd name="connsiteY1" fmla="*/ 72008 h 946693"/>
                  <a:gd name="connsiteX2" fmla="*/ 576064 w 1152129"/>
                  <a:gd name="connsiteY2" fmla="*/ 47299 h 946693"/>
                  <a:gd name="connsiteX3" fmla="*/ 983404 w 1152129"/>
                  <a:gd name="connsiteY3" fmla="*/ 72009 h 946693"/>
                  <a:gd name="connsiteX4" fmla="*/ 1152129 w 1152129"/>
                  <a:gd name="connsiteY4" fmla="*/ 479348 h 946693"/>
                  <a:gd name="connsiteX5" fmla="*/ 983404 w 1152129"/>
                  <a:gd name="connsiteY5" fmla="*/ 886687 h 946693"/>
                  <a:gd name="connsiteX6" fmla="*/ 576064 w 1152129"/>
                  <a:gd name="connsiteY6" fmla="*/ 839386 h 946693"/>
                  <a:gd name="connsiteX7" fmla="*/ 168726 w 1152129"/>
                  <a:gd name="connsiteY7" fmla="*/ 886686 h 946693"/>
                  <a:gd name="connsiteX8" fmla="*/ 1 w 1152129"/>
                  <a:gd name="connsiteY8" fmla="*/ 479347 h 946693"/>
                  <a:gd name="connsiteX9" fmla="*/ 0 w 1152129"/>
                  <a:gd name="connsiteY9" fmla="*/ 479347 h 946693"/>
                  <a:gd name="connsiteX0" fmla="*/ 0 w 1152129"/>
                  <a:gd name="connsiteY0" fmla="*/ 479347 h 934692"/>
                  <a:gd name="connsiteX1" fmla="*/ 168726 w 1152129"/>
                  <a:gd name="connsiteY1" fmla="*/ 72008 h 934692"/>
                  <a:gd name="connsiteX2" fmla="*/ 576064 w 1152129"/>
                  <a:gd name="connsiteY2" fmla="*/ 47299 h 934692"/>
                  <a:gd name="connsiteX3" fmla="*/ 983404 w 1152129"/>
                  <a:gd name="connsiteY3" fmla="*/ 72009 h 934692"/>
                  <a:gd name="connsiteX4" fmla="*/ 1152129 w 1152129"/>
                  <a:gd name="connsiteY4" fmla="*/ 479348 h 934692"/>
                  <a:gd name="connsiteX5" fmla="*/ 983404 w 1152129"/>
                  <a:gd name="connsiteY5" fmla="*/ 886687 h 934692"/>
                  <a:gd name="connsiteX6" fmla="*/ 576064 w 1152129"/>
                  <a:gd name="connsiteY6" fmla="*/ 767379 h 934692"/>
                  <a:gd name="connsiteX7" fmla="*/ 168726 w 1152129"/>
                  <a:gd name="connsiteY7" fmla="*/ 886686 h 934692"/>
                  <a:gd name="connsiteX8" fmla="*/ 1 w 1152129"/>
                  <a:gd name="connsiteY8" fmla="*/ 479347 h 934692"/>
                  <a:gd name="connsiteX9" fmla="*/ 0 w 1152129"/>
                  <a:gd name="connsiteY9" fmla="*/ 479347 h 934692"/>
                  <a:gd name="connsiteX0" fmla="*/ 0 w 1152129"/>
                  <a:gd name="connsiteY0" fmla="*/ 467346 h 922691"/>
                  <a:gd name="connsiteX1" fmla="*/ 168726 w 1152129"/>
                  <a:gd name="connsiteY1" fmla="*/ 60007 h 922691"/>
                  <a:gd name="connsiteX2" fmla="*/ 576064 w 1152129"/>
                  <a:gd name="connsiteY2" fmla="*/ 107306 h 922691"/>
                  <a:gd name="connsiteX3" fmla="*/ 983404 w 1152129"/>
                  <a:gd name="connsiteY3" fmla="*/ 60008 h 922691"/>
                  <a:gd name="connsiteX4" fmla="*/ 1152129 w 1152129"/>
                  <a:gd name="connsiteY4" fmla="*/ 467347 h 922691"/>
                  <a:gd name="connsiteX5" fmla="*/ 983404 w 1152129"/>
                  <a:gd name="connsiteY5" fmla="*/ 874686 h 922691"/>
                  <a:gd name="connsiteX6" fmla="*/ 576064 w 1152129"/>
                  <a:gd name="connsiteY6" fmla="*/ 755378 h 922691"/>
                  <a:gd name="connsiteX7" fmla="*/ 168726 w 1152129"/>
                  <a:gd name="connsiteY7" fmla="*/ 874685 h 922691"/>
                  <a:gd name="connsiteX8" fmla="*/ 1 w 1152129"/>
                  <a:gd name="connsiteY8" fmla="*/ 467346 h 922691"/>
                  <a:gd name="connsiteX9" fmla="*/ 0 w 1152129"/>
                  <a:gd name="connsiteY9" fmla="*/ 467346 h 922691"/>
                  <a:gd name="connsiteX0" fmla="*/ 0 w 1224136"/>
                  <a:gd name="connsiteY0" fmla="*/ 467346 h 922691"/>
                  <a:gd name="connsiteX1" fmla="*/ 168726 w 1224136"/>
                  <a:gd name="connsiteY1" fmla="*/ 60007 h 922691"/>
                  <a:gd name="connsiteX2" fmla="*/ 576064 w 1224136"/>
                  <a:gd name="connsiteY2" fmla="*/ 107306 h 922691"/>
                  <a:gd name="connsiteX3" fmla="*/ 983404 w 1224136"/>
                  <a:gd name="connsiteY3" fmla="*/ 60008 h 922691"/>
                  <a:gd name="connsiteX4" fmla="*/ 1224136 w 1224136"/>
                  <a:gd name="connsiteY4" fmla="*/ 467346 h 922691"/>
                  <a:gd name="connsiteX5" fmla="*/ 983404 w 1224136"/>
                  <a:gd name="connsiteY5" fmla="*/ 874686 h 922691"/>
                  <a:gd name="connsiteX6" fmla="*/ 576064 w 1224136"/>
                  <a:gd name="connsiteY6" fmla="*/ 755378 h 922691"/>
                  <a:gd name="connsiteX7" fmla="*/ 168726 w 1224136"/>
                  <a:gd name="connsiteY7" fmla="*/ 874685 h 922691"/>
                  <a:gd name="connsiteX8" fmla="*/ 1 w 1224136"/>
                  <a:gd name="connsiteY8" fmla="*/ 467346 h 922691"/>
                  <a:gd name="connsiteX9" fmla="*/ 0 w 1224136"/>
                  <a:gd name="connsiteY9" fmla="*/ 467346 h 922691"/>
                  <a:gd name="connsiteX0" fmla="*/ 0 w 1296145"/>
                  <a:gd name="connsiteY0" fmla="*/ 467346 h 922691"/>
                  <a:gd name="connsiteX1" fmla="*/ 240735 w 1296145"/>
                  <a:gd name="connsiteY1" fmla="*/ 60007 h 922691"/>
                  <a:gd name="connsiteX2" fmla="*/ 648073 w 1296145"/>
                  <a:gd name="connsiteY2" fmla="*/ 107306 h 922691"/>
                  <a:gd name="connsiteX3" fmla="*/ 1055413 w 1296145"/>
                  <a:gd name="connsiteY3" fmla="*/ 60008 h 922691"/>
                  <a:gd name="connsiteX4" fmla="*/ 1296145 w 1296145"/>
                  <a:gd name="connsiteY4" fmla="*/ 467346 h 922691"/>
                  <a:gd name="connsiteX5" fmla="*/ 1055413 w 1296145"/>
                  <a:gd name="connsiteY5" fmla="*/ 874686 h 922691"/>
                  <a:gd name="connsiteX6" fmla="*/ 648073 w 1296145"/>
                  <a:gd name="connsiteY6" fmla="*/ 755378 h 922691"/>
                  <a:gd name="connsiteX7" fmla="*/ 240735 w 1296145"/>
                  <a:gd name="connsiteY7" fmla="*/ 874685 h 922691"/>
                  <a:gd name="connsiteX8" fmla="*/ 72010 w 1296145"/>
                  <a:gd name="connsiteY8" fmla="*/ 467346 h 922691"/>
                  <a:gd name="connsiteX9" fmla="*/ 0 w 1296145"/>
                  <a:gd name="connsiteY9" fmla="*/ 467346 h 922691"/>
                  <a:gd name="connsiteX0" fmla="*/ 0 w 1296145"/>
                  <a:gd name="connsiteY0" fmla="*/ 467346 h 922691"/>
                  <a:gd name="connsiteX1" fmla="*/ 240735 w 1296145"/>
                  <a:gd name="connsiteY1" fmla="*/ 60007 h 922691"/>
                  <a:gd name="connsiteX2" fmla="*/ 648073 w 1296145"/>
                  <a:gd name="connsiteY2" fmla="*/ 107306 h 922691"/>
                  <a:gd name="connsiteX3" fmla="*/ 1055413 w 1296145"/>
                  <a:gd name="connsiteY3" fmla="*/ 60008 h 922691"/>
                  <a:gd name="connsiteX4" fmla="*/ 1296145 w 1296145"/>
                  <a:gd name="connsiteY4" fmla="*/ 467346 h 922691"/>
                  <a:gd name="connsiteX5" fmla="*/ 1055413 w 1296145"/>
                  <a:gd name="connsiteY5" fmla="*/ 874686 h 922691"/>
                  <a:gd name="connsiteX6" fmla="*/ 648073 w 1296145"/>
                  <a:gd name="connsiteY6" fmla="*/ 755378 h 922691"/>
                  <a:gd name="connsiteX7" fmla="*/ 240735 w 1296145"/>
                  <a:gd name="connsiteY7" fmla="*/ 874685 h 922691"/>
                  <a:gd name="connsiteX8" fmla="*/ 1 w 1296145"/>
                  <a:gd name="connsiteY8" fmla="*/ 467346 h 922691"/>
                  <a:gd name="connsiteX9" fmla="*/ 0 w 1296145"/>
                  <a:gd name="connsiteY9" fmla="*/ 467346 h 922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5" h="922691">
                    <a:moveTo>
                      <a:pt x="0" y="467346"/>
                    </a:moveTo>
                    <a:cubicBezTo>
                      <a:pt x="0" y="314564"/>
                      <a:pt x="132723" y="120014"/>
                      <a:pt x="240735" y="60007"/>
                    </a:cubicBezTo>
                    <a:cubicBezTo>
                      <a:pt x="348747" y="0"/>
                      <a:pt x="495291" y="107306"/>
                      <a:pt x="648073" y="107306"/>
                    </a:cubicBezTo>
                    <a:cubicBezTo>
                      <a:pt x="800855" y="107306"/>
                      <a:pt x="947401" y="1"/>
                      <a:pt x="1055413" y="60008"/>
                    </a:cubicBezTo>
                    <a:cubicBezTo>
                      <a:pt x="1163425" y="120015"/>
                      <a:pt x="1296145" y="314564"/>
                      <a:pt x="1296145" y="467346"/>
                    </a:cubicBezTo>
                    <a:cubicBezTo>
                      <a:pt x="1296145" y="620128"/>
                      <a:pt x="1163425" y="826681"/>
                      <a:pt x="1055413" y="874686"/>
                    </a:cubicBezTo>
                    <a:cubicBezTo>
                      <a:pt x="947401" y="922691"/>
                      <a:pt x="800855" y="755378"/>
                      <a:pt x="648073" y="755378"/>
                    </a:cubicBezTo>
                    <a:cubicBezTo>
                      <a:pt x="495291" y="755378"/>
                      <a:pt x="348747" y="922690"/>
                      <a:pt x="240735" y="874685"/>
                    </a:cubicBezTo>
                    <a:cubicBezTo>
                      <a:pt x="132723" y="826680"/>
                      <a:pt x="1" y="620128"/>
                      <a:pt x="1" y="467346"/>
                    </a:cubicBezTo>
                    <a:lnTo>
                      <a:pt x="0" y="46734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77" name="Straight Connector 276"/>
              <p:cNvCxnSpPr/>
              <p:nvPr/>
            </p:nvCxnSpPr>
            <p:spPr>
              <a:xfrm>
                <a:off x="2411760" y="1772816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>
                <a:off x="2699792" y="1772816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9" name="Group 101"/>
              <p:cNvGrpSpPr/>
              <p:nvPr/>
            </p:nvGrpSpPr>
            <p:grpSpPr>
              <a:xfrm>
                <a:off x="2051720" y="1772816"/>
                <a:ext cx="360040" cy="288032"/>
                <a:chOff x="6084168" y="3573016"/>
                <a:chExt cx="360040" cy="288032"/>
              </a:xfrm>
            </p:grpSpPr>
            <p:cxnSp>
              <p:nvCxnSpPr>
                <p:cNvPr id="293" name="Straight Connector 292"/>
                <p:cNvCxnSpPr/>
                <p:nvPr/>
              </p:nvCxnSpPr>
              <p:spPr>
                <a:xfrm>
                  <a:off x="6156176" y="3717032"/>
                  <a:ext cx="288032" cy="0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/>
                <p:cNvCxnSpPr/>
                <p:nvPr/>
              </p:nvCxnSpPr>
              <p:spPr>
                <a:xfrm>
                  <a:off x="6156176" y="3717032"/>
                  <a:ext cx="288032" cy="7200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/>
                <p:cNvCxnSpPr/>
                <p:nvPr/>
              </p:nvCxnSpPr>
              <p:spPr>
                <a:xfrm flipV="1">
                  <a:off x="6156176" y="3645024"/>
                  <a:ext cx="282443" cy="80392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/>
                <p:cNvCxnSpPr/>
                <p:nvPr/>
              </p:nvCxnSpPr>
              <p:spPr>
                <a:xfrm>
                  <a:off x="6156176" y="3717032"/>
                  <a:ext cx="288032" cy="144016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/>
                <p:cNvCxnSpPr/>
                <p:nvPr/>
              </p:nvCxnSpPr>
              <p:spPr>
                <a:xfrm flipV="1">
                  <a:off x="6156176" y="3573016"/>
                  <a:ext cx="288032" cy="152400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/>
              </p:nvCxnSpPr>
              <p:spPr>
                <a:xfrm>
                  <a:off x="6156176" y="3717032"/>
                  <a:ext cx="0" cy="12724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/>
                <p:nvPr/>
              </p:nvCxnSpPr>
              <p:spPr>
                <a:xfrm>
                  <a:off x="6084168" y="3717032"/>
                  <a:ext cx="72008" cy="0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 flipH="1" flipV="1">
                  <a:off x="6156176" y="3717032"/>
                  <a:ext cx="72008" cy="144016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/>
              </p:nvCxnSpPr>
              <p:spPr>
                <a:xfrm flipV="1">
                  <a:off x="6084168" y="3717032"/>
                  <a:ext cx="72008" cy="7200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/>
              </p:nvCxnSpPr>
              <p:spPr>
                <a:xfrm>
                  <a:off x="6084168" y="3645024"/>
                  <a:ext cx="72008" cy="7200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/>
                <p:cNvCxnSpPr/>
                <p:nvPr/>
              </p:nvCxnSpPr>
              <p:spPr>
                <a:xfrm>
                  <a:off x="6156176" y="3573016"/>
                  <a:ext cx="0" cy="144016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/>
                <p:cNvCxnSpPr/>
                <p:nvPr/>
              </p:nvCxnSpPr>
              <p:spPr>
                <a:xfrm flipH="1">
                  <a:off x="6156176" y="3645024"/>
                  <a:ext cx="72008" cy="7200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0" name="Group 102"/>
              <p:cNvGrpSpPr/>
              <p:nvPr/>
            </p:nvGrpSpPr>
            <p:grpSpPr>
              <a:xfrm rot="10800000">
                <a:off x="2699792" y="1772816"/>
                <a:ext cx="360040" cy="288032"/>
                <a:chOff x="6084168" y="3573016"/>
                <a:chExt cx="360040" cy="288032"/>
              </a:xfrm>
            </p:grpSpPr>
            <p:cxnSp>
              <p:nvCxnSpPr>
                <p:cNvPr id="281" name="Straight Connector 280"/>
                <p:cNvCxnSpPr/>
                <p:nvPr/>
              </p:nvCxnSpPr>
              <p:spPr>
                <a:xfrm>
                  <a:off x="6156176" y="3717032"/>
                  <a:ext cx="288032" cy="0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/>
                <p:cNvCxnSpPr/>
                <p:nvPr/>
              </p:nvCxnSpPr>
              <p:spPr>
                <a:xfrm>
                  <a:off x="6156176" y="3717032"/>
                  <a:ext cx="288032" cy="7200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/>
                <p:cNvCxnSpPr/>
                <p:nvPr/>
              </p:nvCxnSpPr>
              <p:spPr>
                <a:xfrm flipV="1">
                  <a:off x="6156176" y="3645024"/>
                  <a:ext cx="282443" cy="80392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/>
                <p:nvPr/>
              </p:nvCxnSpPr>
              <p:spPr>
                <a:xfrm>
                  <a:off x="6156176" y="3717032"/>
                  <a:ext cx="288032" cy="144016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/>
                <p:cNvCxnSpPr/>
                <p:nvPr/>
              </p:nvCxnSpPr>
              <p:spPr>
                <a:xfrm flipV="1">
                  <a:off x="6156176" y="3573016"/>
                  <a:ext cx="288032" cy="152400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/>
                <p:nvPr/>
              </p:nvCxnSpPr>
              <p:spPr>
                <a:xfrm>
                  <a:off x="6156176" y="3717032"/>
                  <a:ext cx="0" cy="12724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/>
                <p:cNvCxnSpPr/>
                <p:nvPr/>
              </p:nvCxnSpPr>
              <p:spPr>
                <a:xfrm>
                  <a:off x="6084168" y="3717032"/>
                  <a:ext cx="72008" cy="0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/>
                <p:cNvCxnSpPr/>
                <p:nvPr/>
              </p:nvCxnSpPr>
              <p:spPr>
                <a:xfrm flipH="1" flipV="1">
                  <a:off x="6156176" y="3717032"/>
                  <a:ext cx="72008" cy="144016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/>
                <p:cNvCxnSpPr/>
                <p:nvPr/>
              </p:nvCxnSpPr>
              <p:spPr>
                <a:xfrm flipV="1">
                  <a:off x="6084168" y="3717032"/>
                  <a:ext cx="72008" cy="7200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/>
              </p:nvCxnSpPr>
              <p:spPr>
                <a:xfrm>
                  <a:off x="6084168" y="3645024"/>
                  <a:ext cx="72008" cy="7200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/>
                <p:cNvCxnSpPr/>
                <p:nvPr/>
              </p:nvCxnSpPr>
              <p:spPr>
                <a:xfrm>
                  <a:off x="6156176" y="3573016"/>
                  <a:ext cx="0" cy="144016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/>
              </p:nvCxnSpPr>
              <p:spPr>
                <a:xfrm flipH="1">
                  <a:off x="6156176" y="3645024"/>
                  <a:ext cx="72008" cy="7200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05" name="Group 304"/>
            <p:cNvGrpSpPr/>
            <p:nvPr/>
          </p:nvGrpSpPr>
          <p:grpSpPr>
            <a:xfrm>
              <a:off x="611560" y="3275692"/>
              <a:ext cx="1224136" cy="1224136"/>
              <a:chOff x="395536" y="2708920"/>
              <a:chExt cx="1224136" cy="1224136"/>
            </a:xfrm>
          </p:grpSpPr>
          <p:sp>
            <p:nvSpPr>
              <p:cNvPr id="306" name="Oval 305"/>
              <p:cNvSpPr/>
              <p:nvPr/>
            </p:nvSpPr>
            <p:spPr>
              <a:xfrm>
                <a:off x="395536" y="2708920"/>
                <a:ext cx="1224136" cy="122413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7" name="Oval 306"/>
              <p:cNvSpPr/>
              <p:nvPr/>
            </p:nvSpPr>
            <p:spPr>
              <a:xfrm>
                <a:off x="611560" y="2996952"/>
                <a:ext cx="720080" cy="72008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08" name="Straight Connector 307"/>
              <p:cNvCxnSpPr/>
              <p:nvPr/>
            </p:nvCxnSpPr>
            <p:spPr>
              <a:xfrm>
                <a:off x="971600" y="3284984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>
                <a:off x="1043608" y="3284984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0" name="Group 309"/>
            <p:cNvGrpSpPr/>
            <p:nvPr/>
          </p:nvGrpSpPr>
          <p:grpSpPr>
            <a:xfrm>
              <a:off x="2123728" y="4571836"/>
              <a:ext cx="864096" cy="864096"/>
              <a:chOff x="2123728" y="4005064"/>
              <a:chExt cx="864096" cy="864096"/>
            </a:xfrm>
          </p:grpSpPr>
          <p:sp>
            <p:nvSpPr>
              <p:cNvPr id="311" name="Oval 310"/>
              <p:cNvSpPr/>
              <p:nvPr/>
            </p:nvSpPr>
            <p:spPr>
              <a:xfrm>
                <a:off x="2123728" y="4005064"/>
                <a:ext cx="864096" cy="8640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2267744" y="4293096"/>
                <a:ext cx="504056" cy="50405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>
                <a:off x="2483768" y="4437112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>
                <a:off x="2555776" y="4437112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5" name="Group 314"/>
            <p:cNvGrpSpPr/>
            <p:nvPr/>
          </p:nvGrpSpPr>
          <p:grpSpPr>
            <a:xfrm>
              <a:off x="899592" y="1475492"/>
              <a:ext cx="1224136" cy="1224136"/>
              <a:chOff x="899592" y="1052736"/>
              <a:chExt cx="1224136" cy="1224136"/>
            </a:xfrm>
          </p:grpSpPr>
          <p:sp>
            <p:nvSpPr>
              <p:cNvPr id="316" name="Oval 315"/>
              <p:cNvSpPr/>
              <p:nvPr/>
            </p:nvSpPr>
            <p:spPr>
              <a:xfrm>
                <a:off x="899592" y="1052736"/>
                <a:ext cx="1224136" cy="122413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17" name="Straight Connector 316"/>
              <p:cNvCxnSpPr/>
              <p:nvPr/>
            </p:nvCxnSpPr>
            <p:spPr>
              <a:xfrm>
                <a:off x="1475656" y="1556792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>
                <a:off x="1547664" y="1556792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9" name="Group 101"/>
              <p:cNvGrpSpPr/>
              <p:nvPr/>
            </p:nvGrpSpPr>
            <p:grpSpPr>
              <a:xfrm>
                <a:off x="1115616" y="1556792"/>
                <a:ext cx="360040" cy="288032"/>
                <a:chOff x="6084168" y="3573016"/>
                <a:chExt cx="360040" cy="288032"/>
              </a:xfrm>
            </p:grpSpPr>
            <p:cxnSp>
              <p:nvCxnSpPr>
                <p:cNvPr id="334" name="Straight Connector 333"/>
                <p:cNvCxnSpPr/>
                <p:nvPr/>
              </p:nvCxnSpPr>
              <p:spPr>
                <a:xfrm>
                  <a:off x="6156176" y="3717032"/>
                  <a:ext cx="288032" cy="0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>
                  <a:off x="6156176" y="3717032"/>
                  <a:ext cx="288032" cy="7200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 flipV="1">
                  <a:off x="6156176" y="3645024"/>
                  <a:ext cx="282443" cy="80392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>
                  <a:off x="6156176" y="3717032"/>
                  <a:ext cx="288032" cy="144016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 flipV="1">
                  <a:off x="6156176" y="3573016"/>
                  <a:ext cx="288032" cy="152400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>
                  <a:off x="6156176" y="3717032"/>
                  <a:ext cx="0" cy="12724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>
                  <a:off x="6084168" y="3717032"/>
                  <a:ext cx="72008" cy="0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 flipH="1" flipV="1">
                  <a:off x="6156176" y="3717032"/>
                  <a:ext cx="72008" cy="144016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flipV="1">
                  <a:off x="6084168" y="3717032"/>
                  <a:ext cx="72008" cy="7200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/>
                <p:cNvCxnSpPr/>
                <p:nvPr/>
              </p:nvCxnSpPr>
              <p:spPr>
                <a:xfrm>
                  <a:off x="6084168" y="3645024"/>
                  <a:ext cx="72008" cy="7200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/>
                <p:cNvCxnSpPr/>
                <p:nvPr/>
              </p:nvCxnSpPr>
              <p:spPr>
                <a:xfrm>
                  <a:off x="6156176" y="3573016"/>
                  <a:ext cx="0" cy="144016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/>
                <p:nvPr/>
              </p:nvCxnSpPr>
              <p:spPr>
                <a:xfrm flipH="1">
                  <a:off x="6156176" y="3645024"/>
                  <a:ext cx="72008" cy="7200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0" name="Group 102"/>
              <p:cNvGrpSpPr/>
              <p:nvPr/>
            </p:nvGrpSpPr>
            <p:grpSpPr>
              <a:xfrm rot="10800000">
                <a:off x="1547664" y="1556792"/>
                <a:ext cx="360040" cy="288032"/>
                <a:chOff x="6084168" y="3573016"/>
                <a:chExt cx="360040" cy="288032"/>
              </a:xfrm>
            </p:grpSpPr>
            <p:cxnSp>
              <p:nvCxnSpPr>
                <p:cNvPr id="322" name="Straight Connector 321"/>
                <p:cNvCxnSpPr/>
                <p:nvPr/>
              </p:nvCxnSpPr>
              <p:spPr>
                <a:xfrm>
                  <a:off x="6156176" y="3717032"/>
                  <a:ext cx="288032" cy="0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/>
              </p:nvCxnSpPr>
              <p:spPr>
                <a:xfrm>
                  <a:off x="6156176" y="3717032"/>
                  <a:ext cx="288032" cy="7200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Connector 323"/>
                <p:cNvCxnSpPr/>
                <p:nvPr/>
              </p:nvCxnSpPr>
              <p:spPr>
                <a:xfrm flipV="1">
                  <a:off x="6156176" y="3645024"/>
                  <a:ext cx="282443" cy="80392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/>
                <p:cNvCxnSpPr/>
                <p:nvPr/>
              </p:nvCxnSpPr>
              <p:spPr>
                <a:xfrm>
                  <a:off x="6156176" y="3717032"/>
                  <a:ext cx="288032" cy="144016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/>
              </p:nvCxnSpPr>
              <p:spPr>
                <a:xfrm flipV="1">
                  <a:off x="6156176" y="3573016"/>
                  <a:ext cx="288032" cy="152400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/>
                <p:cNvCxnSpPr/>
                <p:nvPr/>
              </p:nvCxnSpPr>
              <p:spPr>
                <a:xfrm>
                  <a:off x="6156176" y="3717032"/>
                  <a:ext cx="0" cy="12724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/>
                <p:nvPr/>
              </p:nvCxnSpPr>
              <p:spPr>
                <a:xfrm>
                  <a:off x="6084168" y="3717032"/>
                  <a:ext cx="72008" cy="0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/>
                <p:cNvCxnSpPr/>
                <p:nvPr/>
              </p:nvCxnSpPr>
              <p:spPr>
                <a:xfrm flipH="1" flipV="1">
                  <a:off x="6156176" y="3717032"/>
                  <a:ext cx="72008" cy="144016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/>
              </p:nvCxnSpPr>
              <p:spPr>
                <a:xfrm flipV="1">
                  <a:off x="6084168" y="3717032"/>
                  <a:ext cx="72008" cy="7200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6084168" y="3645024"/>
                  <a:ext cx="72008" cy="7200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>
                  <a:off x="6156176" y="3573016"/>
                  <a:ext cx="0" cy="144016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 flipH="1">
                  <a:off x="6156176" y="3645024"/>
                  <a:ext cx="72008" cy="72008"/>
                </a:xfrm>
                <a:prstGeom prst="line">
                  <a:avLst/>
                </a:prstGeom>
                <a:ln w="127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1" name="Oval 320"/>
              <p:cNvSpPr/>
              <p:nvPr/>
            </p:nvSpPr>
            <p:spPr>
              <a:xfrm>
                <a:off x="1043608" y="1268760"/>
                <a:ext cx="936104" cy="864096"/>
              </a:xfrm>
              <a:prstGeom prst="ellipse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47" name="Group 346"/>
            <p:cNvGrpSpPr/>
            <p:nvPr/>
          </p:nvGrpSpPr>
          <p:grpSpPr>
            <a:xfrm>
              <a:off x="4427984" y="2843644"/>
              <a:ext cx="864096" cy="864096"/>
              <a:chOff x="5004048" y="1412776"/>
              <a:chExt cx="864096" cy="864096"/>
            </a:xfrm>
          </p:grpSpPr>
          <p:sp>
            <p:nvSpPr>
              <p:cNvPr id="348" name="Oval 347"/>
              <p:cNvSpPr/>
              <p:nvPr/>
            </p:nvSpPr>
            <p:spPr>
              <a:xfrm>
                <a:off x="5004048" y="1412776"/>
                <a:ext cx="864096" cy="8640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9" name="Oval 348"/>
              <p:cNvSpPr/>
              <p:nvPr/>
            </p:nvSpPr>
            <p:spPr>
              <a:xfrm>
                <a:off x="5148064" y="1700808"/>
                <a:ext cx="504056" cy="50405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50" name="Straight Connector 349"/>
              <p:cNvCxnSpPr/>
              <p:nvPr/>
            </p:nvCxnSpPr>
            <p:spPr>
              <a:xfrm>
                <a:off x="5364088" y="1844824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3" name="Rectangle 352"/>
            <p:cNvSpPr/>
            <p:nvPr/>
          </p:nvSpPr>
          <p:spPr>
            <a:xfrm>
              <a:off x="3923928" y="5517232"/>
              <a:ext cx="144016" cy="1440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4" name="TextBox 353"/>
            <p:cNvSpPr txBox="1"/>
            <p:nvPr/>
          </p:nvSpPr>
          <p:spPr>
            <a:xfrm>
              <a:off x="395536" y="260648"/>
              <a:ext cx="61132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 Black" pitchFamily="34" charset="0"/>
                </a:rPr>
                <a:t>Recovery from the checkpoint after DNA repair</a:t>
              </a:r>
              <a:endParaRPr lang="cs-CZ" b="1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roup 143"/>
          <p:cNvGrpSpPr/>
          <p:nvPr/>
        </p:nvGrpSpPr>
        <p:grpSpPr>
          <a:xfrm>
            <a:off x="395536" y="260648"/>
            <a:ext cx="8748464" cy="6336704"/>
            <a:chOff x="395536" y="260648"/>
            <a:chExt cx="8748464" cy="6336704"/>
          </a:xfrm>
        </p:grpSpPr>
        <p:sp>
          <p:nvSpPr>
            <p:cNvPr id="58" name="Freeform 57"/>
            <p:cNvSpPr/>
            <p:nvPr/>
          </p:nvSpPr>
          <p:spPr>
            <a:xfrm>
              <a:off x="3419872" y="1720459"/>
              <a:ext cx="1296145" cy="922691"/>
            </a:xfrm>
            <a:custGeom>
              <a:avLst/>
              <a:gdLst>
                <a:gd name="connsiteX0" fmla="*/ 0 w 1152128"/>
                <a:gd name="connsiteY0" fmla="*/ 576064 h 1152128"/>
                <a:gd name="connsiteX1" fmla="*/ 168726 w 1152128"/>
                <a:gd name="connsiteY1" fmla="*/ 168725 h 1152128"/>
                <a:gd name="connsiteX2" fmla="*/ 576065 w 1152128"/>
                <a:gd name="connsiteY2" fmla="*/ 0 h 1152128"/>
                <a:gd name="connsiteX3" fmla="*/ 983404 w 1152128"/>
                <a:gd name="connsiteY3" fmla="*/ 168726 h 1152128"/>
                <a:gd name="connsiteX4" fmla="*/ 1152129 w 1152128"/>
                <a:gd name="connsiteY4" fmla="*/ 576065 h 1152128"/>
                <a:gd name="connsiteX5" fmla="*/ 983404 w 1152128"/>
                <a:gd name="connsiteY5" fmla="*/ 983404 h 1152128"/>
                <a:gd name="connsiteX6" fmla="*/ 576065 w 1152128"/>
                <a:gd name="connsiteY6" fmla="*/ 1152129 h 1152128"/>
                <a:gd name="connsiteX7" fmla="*/ 168726 w 1152128"/>
                <a:gd name="connsiteY7" fmla="*/ 983403 h 1152128"/>
                <a:gd name="connsiteX8" fmla="*/ 1 w 1152128"/>
                <a:gd name="connsiteY8" fmla="*/ 576064 h 1152128"/>
                <a:gd name="connsiteX9" fmla="*/ 0 w 1152128"/>
                <a:gd name="connsiteY9" fmla="*/ 576064 h 1152128"/>
                <a:gd name="connsiteX0" fmla="*/ 0 w 1152129"/>
                <a:gd name="connsiteY0" fmla="*/ 479347 h 1055412"/>
                <a:gd name="connsiteX1" fmla="*/ 168726 w 1152129"/>
                <a:gd name="connsiteY1" fmla="*/ 72008 h 1055412"/>
                <a:gd name="connsiteX2" fmla="*/ 576064 w 1152129"/>
                <a:gd name="connsiteY2" fmla="*/ 47299 h 1055412"/>
                <a:gd name="connsiteX3" fmla="*/ 983404 w 1152129"/>
                <a:gd name="connsiteY3" fmla="*/ 72009 h 1055412"/>
                <a:gd name="connsiteX4" fmla="*/ 1152129 w 1152129"/>
                <a:gd name="connsiteY4" fmla="*/ 479348 h 1055412"/>
                <a:gd name="connsiteX5" fmla="*/ 983404 w 1152129"/>
                <a:gd name="connsiteY5" fmla="*/ 886687 h 1055412"/>
                <a:gd name="connsiteX6" fmla="*/ 576065 w 1152129"/>
                <a:gd name="connsiteY6" fmla="*/ 1055412 h 1055412"/>
                <a:gd name="connsiteX7" fmla="*/ 168726 w 1152129"/>
                <a:gd name="connsiteY7" fmla="*/ 886686 h 1055412"/>
                <a:gd name="connsiteX8" fmla="*/ 1 w 1152129"/>
                <a:gd name="connsiteY8" fmla="*/ 479347 h 1055412"/>
                <a:gd name="connsiteX9" fmla="*/ 0 w 1152129"/>
                <a:gd name="connsiteY9" fmla="*/ 479347 h 1055412"/>
                <a:gd name="connsiteX0" fmla="*/ 0 w 1152129"/>
                <a:gd name="connsiteY0" fmla="*/ 479347 h 946693"/>
                <a:gd name="connsiteX1" fmla="*/ 168726 w 1152129"/>
                <a:gd name="connsiteY1" fmla="*/ 72008 h 946693"/>
                <a:gd name="connsiteX2" fmla="*/ 576064 w 1152129"/>
                <a:gd name="connsiteY2" fmla="*/ 47299 h 946693"/>
                <a:gd name="connsiteX3" fmla="*/ 983404 w 1152129"/>
                <a:gd name="connsiteY3" fmla="*/ 72009 h 946693"/>
                <a:gd name="connsiteX4" fmla="*/ 1152129 w 1152129"/>
                <a:gd name="connsiteY4" fmla="*/ 479348 h 946693"/>
                <a:gd name="connsiteX5" fmla="*/ 983404 w 1152129"/>
                <a:gd name="connsiteY5" fmla="*/ 886687 h 946693"/>
                <a:gd name="connsiteX6" fmla="*/ 576064 w 1152129"/>
                <a:gd name="connsiteY6" fmla="*/ 839386 h 946693"/>
                <a:gd name="connsiteX7" fmla="*/ 168726 w 1152129"/>
                <a:gd name="connsiteY7" fmla="*/ 886686 h 946693"/>
                <a:gd name="connsiteX8" fmla="*/ 1 w 1152129"/>
                <a:gd name="connsiteY8" fmla="*/ 479347 h 946693"/>
                <a:gd name="connsiteX9" fmla="*/ 0 w 1152129"/>
                <a:gd name="connsiteY9" fmla="*/ 479347 h 946693"/>
                <a:gd name="connsiteX0" fmla="*/ 0 w 1152129"/>
                <a:gd name="connsiteY0" fmla="*/ 479347 h 934692"/>
                <a:gd name="connsiteX1" fmla="*/ 168726 w 1152129"/>
                <a:gd name="connsiteY1" fmla="*/ 72008 h 934692"/>
                <a:gd name="connsiteX2" fmla="*/ 576064 w 1152129"/>
                <a:gd name="connsiteY2" fmla="*/ 47299 h 934692"/>
                <a:gd name="connsiteX3" fmla="*/ 983404 w 1152129"/>
                <a:gd name="connsiteY3" fmla="*/ 72009 h 934692"/>
                <a:gd name="connsiteX4" fmla="*/ 1152129 w 1152129"/>
                <a:gd name="connsiteY4" fmla="*/ 479348 h 934692"/>
                <a:gd name="connsiteX5" fmla="*/ 983404 w 1152129"/>
                <a:gd name="connsiteY5" fmla="*/ 886687 h 934692"/>
                <a:gd name="connsiteX6" fmla="*/ 576064 w 1152129"/>
                <a:gd name="connsiteY6" fmla="*/ 767379 h 934692"/>
                <a:gd name="connsiteX7" fmla="*/ 168726 w 1152129"/>
                <a:gd name="connsiteY7" fmla="*/ 886686 h 934692"/>
                <a:gd name="connsiteX8" fmla="*/ 1 w 1152129"/>
                <a:gd name="connsiteY8" fmla="*/ 479347 h 934692"/>
                <a:gd name="connsiteX9" fmla="*/ 0 w 1152129"/>
                <a:gd name="connsiteY9" fmla="*/ 479347 h 934692"/>
                <a:gd name="connsiteX0" fmla="*/ 0 w 1152129"/>
                <a:gd name="connsiteY0" fmla="*/ 467346 h 922691"/>
                <a:gd name="connsiteX1" fmla="*/ 168726 w 1152129"/>
                <a:gd name="connsiteY1" fmla="*/ 60007 h 922691"/>
                <a:gd name="connsiteX2" fmla="*/ 576064 w 1152129"/>
                <a:gd name="connsiteY2" fmla="*/ 107306 h 922691"/>
                <a:gd name="connsiteX3" fmla="*/ 983404 w 1152129"/>
                <a:gd name="connsiteY3" fmla="*/ 60008 h 922691"/>
                <a:gd name="connsiteX4" fmla="*/ 1152129 w 1152129"/>
                <a:gd name="connsiteY4" fmla="*/ 467347 h 922691"/>
                <a:gd name="connsiteX5" fmla="*/ 983404 w 1152129"/>
                <a:gd name="connsiteY5" fmla="*/ 874686 h 922691"/>
                <a:gd name="connsiteX6" fmla="*/ 576064 w 1152129"/>
                <a:gd name="connsiteY6" fmla="*/ 755378 h 922691"/>
                <a:gd name="connsiteX7" fmla="*/ 168726 w 1152129"/>
                <a:gd name="connsiteY7" fmla="*/ 874685 h 922691"/>
                <a:gd name="connsiteX8" fmla="*/ 1 w 1152129"/>
                <a:gd name="connsiteY8" fmla="*/ 467346 h 922691"/>
                <a:gd name="connsiteX9" fmla="*/ 0 w 1152129"/>
                <a:gd name="connsiteY9" fmla="*/ 467346 h 922691"/>
                <a:gd name="connsiteX0" fmla="*/ 0 w 1224136"/>
                <a:gd name="connsiteY0" fmla="*/ 467346 h 922691"/>
                <a:gd name="connsiteX1" fmla="*/ 168726 w 1224136"/>
                <a:gd name="connsiteY1" fmla="*/ 60007 h 922691"/>
                <a:gd name="connsiteX2" fmla="*/ 576064 w 1224136"/>
                <a:gd name="connsiteY2" fmla="*/ 107306 h 922691"/>
                <a:gd name="connsiteX3" fmla="*/ 983404 w 1224136"/>
                <a:gd name="connsiteY3" fmla="*/ 60008 h 922691"/>
                <a:gd name="connsiteX4" fmla="*/ 1224136 w 1224136"/>
                <a:gd name="connsiteY4" fmla="*/ 467346 h 922691"/>
                <a:gd name="connsiteX5" fmla="*/ 983404 w 1224136"/>
                <a:gd name="connsiteY5" fmla="*/ 874686 h 922691"/>
                <a:gd name="connsiteX6" fmla="*/ 576064 w 1224136"/>
                <a:gd name="connsiteY6" fmla="*/ 755378 h 922691"/>
                <a:gd name="connsiteX7" fmla="*/ 168726 w 1224136"/>
                <a:gd name="connsiteY7" fmla="*/ 874685 h 922691"/>
                <a:gd name="connsiteX8" fmla="*/ 1 w 1224136"/>
                <a:gd name="connsiteY8" fmla="*/ 467346 h 922691"/>
                <a:gd name="connsiteX9" fmla="*/ 0 w 1224136"/>
                <a:gd name="connsiteY9" fmla="*/ 467346 h 922691"/>
                <a:gd name="connsiteX0" fmla="*/ 0 w 1296145"/>
                <a:gd name="connsiteY0" fmla="*/ 467346 h 922691"/>
                <a:gd name="connsiteX1" fmla="*/ 240735 w 1296145"/>
                <a:gd name="connsiteY1" fmla="*/ 60007 h 922691"/>
                <a:gd name="connsiteX2" fmla="*/ 648073 w 1296145"/>
                <a:gd name="connsiteY2" fmla="*/ 107306 h 922691"/>
                <a:gd name="connsiteX3" fmla="*/ 1055413 w 1296145"/>
                <a:gd name="connsiteY3" fmla="*/ 60008 h 922691"/>
                <a:gd name="connsiteX4" fmla="*/ 1296145 w 1296145"/>
                <a:gd name="connsiteY4" fmla="*/ 467346 h 922691"/>
                <a:gd name="connsiteX5" fmla="*/ 1055413 w 1296145"/>
                <a:gd name="connsiteY5" fmla="*/ 874686 h 922691"/>
                <a:gd name="connsiteX6" fmla="*/ 648073 w 1296145"/>
                <a:gd name="connsiteY6" fmla="*/ 755378 h 922691"/>
                <a:gd name="connsiteX7" fmla="*/ 240735 w 1296145"/>
                <a:gd name="connsiteY7" fmla="*/ 874685 h 922691"/>
                <a:gd name="connsiteX8" fmla="*/ 72010 w 1296145"/>
                <a:gd name="connsiteY8" fmla="*/ 467346 h 922691"/>
                <a:gd name="connsiteX9" fmla="*/ 0 w 1296145"/>
                <a:gd name="connsiteY9" fmla="*/ 467346 h 922691"/>
                <a:gd name="connsiteX0" fmla="*/ 0 w 1296145"/>
                <a:gd name="connsiteY0" fmla="*/ 467346 h 922691"/>
                <a:gd name="connsiteX1" fmla="*/ 240735 w 1296145"/>
                <a:gd name="connsiteY1" fmla="*/ 60007 h 922691"/>
                <a:gd name="connsiteX2" fmla="*/ 648073 w 1296145"/>
                <a:gd name="connsiteY2" fmla="*/ 107306 h 922691"/>
                <a:gd name="connsiteX3" fmla="*/ 1055413 w 1296145"/>
                <a:gd name="connsiteY3" fmla="*/ 60008 h 922691"/>
                <a:gd name="connsiteX4" fmla="*/ 1296145 w 1296145"/>
                <a:gd name="connsiteY4" fmla="*/ 467346 h 922691"/>
                <a:gd name="connsiteX5" fmla="*/ 1055413 w 1296145"/>
                <a:gd name="connsiteY5" fmla="*/ 874686 h 922691"/>
                <a:gd name="connsiteX6" fmla="*/ 648073 w 1296145"/>
                <a:gd name="connsiteY6" fmla="*/ 755378 h 922691"/>
                <a:gd name="connsiteX7" fmla="*/ 240735 w 1296145"/>
                <a:gd name="connsiteY7" fmla="*/ 874685 h 922691"/>
                <a:gd name="connsiteX8" fmla="*/ 1 w 1296145"/>
                <a:gd name="connsiteY8" fmla="*/ 467346 h 922691"/>
                <a:gd name="connsiteX9" fmla="*/ 0 w 1296145"/>
                <a:gd name="connsiteY9" fmla="*/ 467346 h 92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96145" h="922691">
                  <a:moveTo>
                    <a:pt x="0" y="467346"/>
                  </a:moveTo>
                  <a:cubicBezTo>
                    <a:pt x="0" y="314564"/>
                    <a:pt x="132723" y="120014"/>
                    <a:pt x="240735" y="60007"/>
                  </a:cubicBezTo>
                  <a:cubicBezTo>
                    <a:pt x="348747" y="0"/>
                    <a:pt x="495291" y="107306"/>
                    <a:pt x="648073" y="107306"/>
                  </a:cubicBezTo>
                  <a:cubicBezTo>
                    <a:pt x="800855" y="107306"/>
                    <a:pt x="947401" y="1"/>
                    <a:pt x="1055413" y="60008"/>
                  </a:cubicBezTo>
                  <a:cubicBezTo>
                    <a:pt x="1163425" y="120015"/>
                    <a:pt x="1296145" y="314564"/>
                    <a:pt x="1296145" y="467346"/>
                  </a:cubicBezTo>
                  <a:cubicBezTo>
                    <a:pt x="1296145" y="620128"/>
                    <a:pt x="1163425" y="826681"/>
                    <a:pt x="1055413" y="874686"/>
                  </a:cubicBezTo>
                  <a:cubicBezTo>
                    <a:pt x="947401" y="922691"/>
                    <a:pt x="800855" y="755378"/>
                    <a:pt x="648073" y="755378"/>
                  </a:cubicBezTo>
                  <a:cubicBezTo>
                    <a:pt x="495291" y="755378"/>
                    <a:pt x="348747" y="922690"/>
                    <a:pt x="240735" y="874685"/>
                  </a:cubicBezTo>
                  <a:cubicBezTo>
                    <a:pt x="132723" y="826680"/>
                    <a:pt x="1" y="620128"/>
                    <a:pt x="1" y="467346"/>
                  </a:cubicBezTo>
                  <a:lnTo>
                    <a:pt x="0" y="46734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61" name="Group 101"/>
            <p:cNvGrpSpPr/>
            <p:nvPr/>
          </p:nvGrpSpPr>
          <p:grpSpPr>
            <a:xfrm>
              <a:off x="3563889" y="2043789"/>
              <a:ext cx="360040" cy="288032"/>
              <a:chOff x="6084168" y="3573016"/>
              <a:chExt cx="360040" cy="288032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6156176" y="3717032"/>
                <a:ext cx="288032" cy="0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6156176" y="3717032"/>
                <a:ext cx="288032" cy="7200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6156176" y="3645024"/>
                <a:ext cx="282443" cy="80392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156176" y="3717032"/>
                <a:ext cx="288032" cy="144016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6156176" y="3573016"/>
                <a:ext cx="288032" cy="152400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6156176" y="3717032"/>
                <a:ext cx="0" cy="12724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084168" y="3717032"/>
                <a:ext cx="72008" cy="0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H="1" flipV="1">
                <a:off x="6156176" y="3717032"/>
                <a:ext cx="72008" cy="144016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6084168" y="3717032"/>
                <a:ext cx="72008" cy="7200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6084168" y="3645024"/>
                <a:ext cx="72008" cy="7200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6156176" y="3573016"/>
                <a:ext cx="0" cy="144016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6156176" y="3645024"/>
                <a:ext cx="72008" cy="7200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102"/>
            <p:cNvGrpSpPr/>
            <p:nvPr/>
          </p:nvGrpSpPr>
          <p:grpSpPr>
            <a:xfrm rot="10800000">
              <a:off x="4211961" y="2043789"/>
              <a:ext cx="360040" cy="288032"/>
              <a:chOff x="6084168" y="3573016"/>
              <a:chExt cx="360040" cy="288032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6156176" y="3717032"/>
                <a:ext cx="288032" cy="0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6156176" y="3717032"/>
                <a:ext cx="288032" cy="7200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6156176" y="3645024"/>
                <a:ext cx="282443" cy="80392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6156176" y="3717032"/>
                <a:ext cx="288032" cy="144016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V="1">
                <a:off x="6156176" y="3573016"/>
                <a:ext cx="288032" cy="152400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6156176" y="3717032"/>
                <a:ext cx="0" cy="12724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6084168" y="3717032"/>
                <a:ext cx="72008" cy="0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 flipV="1">
                <a:off x="6156176" y="3717032"/>
                <a:ext cx="72008" cy="144016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6084168" y="3717032"/>
                <a:ext cx="72008" cy="7200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6084168" y="3645024"/>
                <a:ext cx="72008" cy="7200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6156176" y="3573016"/>
                <a:ext cx="0" cy="144016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H="1">
                <a:off x="6156176" y="3645024"/>
                <a:ext cx="72008" cy="7200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Oval 53"/>
            <p:cNvSpPr/>
            <p:nvPr/>
          </p:nvSpPr>
          <p:spPr>
            <a:xfrm>
              <a:off x="1547664" y="3880699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Oval 54"/>
            <p:cNvSpPr/>
            <p:nvPr/>
          </p:nvSpPr>
          <p:spPr>
            <a:xfrm>
              <a:off x="1763688" y="4168731"/>
              <a:ext cx="720080" cy="7200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7" name="Group 166"/>
            <p:cNvGrpSpPr/>
            <p:nvPr/>
          </p:nvGrpSpPr>
          <p:grpSpPr>
            <a:xfrm>
              <a:off x="3419872" y="4960819"/>
              <a:ext cx="864096" cy="864096"/>
              <a:chOff x="2123728" y="4005064"/>
              <a:chExt cx="864096" cy="864096"/>
            </a:xfrm>
          </p:grpSpPr>
          <p:sp>
            <p:nvSpPr>
              <p:cNvPr id="50" name="Oval 15"/>
              <p:cNvSpPr/>
              <p:nvPr/>
            </p:nvSpPr>
            <p:spPr>
              <a:xfrm>
                <a:off x="2123728" y="4005064"/>
                <a:ext cx="864096" cy="8640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267744" y="4293096"/>
                <a:ext cx="504056" cy="50405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1835696" y="2080499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7" name="Group 101"/>
            <p:cNvGrpSpPr/>
            <p:nvPr/>
          </p:nvGrpSpPr>
          <p:grpSpPr>
            <a:xfrm>
              <a:off x="2051720" y="2584555"/>
              <a:ext cx="360040" cy="288032"/>
              <a:chOff x="6084168" y="3573016"/>
              <a:chExt cx="360040" cy="288032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6156176" y="3717032"/>
                <a:ext cx="288032" cy="0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6156176" y="3717032"/>
                <a:ext cx="288032" cy="7200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6156176" y="3645024"/>
                <a:ext cx="282443" cy="80392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156176" y="3717032"/>
                <a:ext cx="288032" cy="144016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6156176" y="3573016"/>
                <a:ext cx="288032" cy="152400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6156176" y="3717032"/>
                <a:ext cx="0" cy="12724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084168" y="3717032"/>
                <a:ext cx="72008" cy="0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 flipV="1">
                <a:off x="6156176" y="3717032"/>
                <a:ext cx="72008" cy="144016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6084168" y="3717032"/>
                <a:ext cx="72008" cy="7200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6084168" y="3645024"/>
                <a:ext cx="72008" cy="7200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6156176" y="3573016"/>
                <a:ext cx="0" cy="144016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>
                <a:off x="6156176" y="3645024"/>
                <a:ext cx="72008" cy="7200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02"/>
            <p:cNvGrpSpPr/>
            <p:nvPr/>
          </p:nvGrpSpPr>
          <p:grpSpPr>
            <a:xfrm rot="10800000">
              <a:off x="2483768" y="2584555"/>
              <a:ext cx="360040" cy="288032"/>
              <a:chOff x="6084168" y="3573016"/>
              <a:chExt cx="360040" cy="288032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6156176" y="3717032"/>
                <a:ext cx="288032" cy="0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156176" y="3717032"/>
                <a:ext cx="288032" cy="7200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6156176" y="3645024"/>
                <a:ext cx="282443" cy="80392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6156176" y="3717032"/>
                <a:ext cx="288032" cy="144016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6156176" y="3573016"/>
                <a:ext cx="288032" cy="152400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6156176" y="3717032"/>
                <a:ext cx="0" cy="12724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084168" y="3717032"/>
                <a:ext cx="72008" cy="0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6156176" y="3717032"/>
                <a:ext cx="72008" cy="144016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6084168" y="3717032"/>
                <a:ext cx="72008" cy="7200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6084168" y="3645024"/>
                <a:ext cx="72008" cy="7200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156176" y="3573016"/>
                <a:ext cx="0" cy="144016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6156176" y="3645024"/>
                <a:ext cx="72008" cy="72008"/>
              </a:xfrm>
              <a:prstGeom prst="line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Oval 18"/>
            <p:cNvSpPr/>
            <p:nvPr/>
          </p:nvSpPr>
          <p:spPr>
            <a:xfrm>
              <a:off x="1979712" y="2296523"/>
              <a:ext cx="936104" cy="864096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Circular Arrow 10"/>
            <p:cNvSpPr/>
            <p:nvPr/>
          </p:nvSpPr>
          <p:spPr>
            <a:xfrm rot="15322346">
              <a:off x="2981587" y="2947765"/>
              <a:ext cx="1807331" cy="187538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8996969"/>
                <a:gd name="adj5" fmla="val 9149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2" name="Circular Arrow 11"/>
            <p:cNvSpPr/>
            <p:nvPr/>
          </p:nvSpPr>
          <p:spPr>
            <a:xfrm rot="13673747" flipH="1">
              <a:off x="4382967" y="1092457"/>
              <a:ext cx="1807331" cy="187538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981474"/>
                <a:gd name="adj5" fmla="val 9149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3" name="Circular Arrow 12"/>
            <p:cNvSpPr/>
            <p:nvPr/>
          </p:nvSpPr>
          <p:spPr>
            <a:xfrm rot="1243660">
              <a:off x="3494944" y="2394245"/>
              <a:ext cx="1807331" cy="187538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981474"/>
                <a:gd name="adj5" fmla="val 9149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7" name="Lightning Bolt 86"/>
            <p:cNvSpPr/>
            <p:nvPr/>
          </p:nvSpPr>
          <p:spPr>
            <a:xfrm rot="7333024">
              <a:off x="5806035" y="3872689"/>
              <a:ext cx="432048" cy="432048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372200" y="3862789"/>
              <a:ext cx="18147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 Black" pitchFamily="34" charset="0"/>
                </a:rPr>
                <a:t>DNA damage</a:t>
              </a:r>
              <a:endParaRPr lang="cs-CZ" dirty="0">
                <a:latin typeface="Arial Black" pitchFamily="34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4788023" y="3790780"/>
              <a:ext cx="864096" cy="864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" name="Oval 89"/>
            <p:cNvSpPr/>
            <p:nvPr/>
          </p:nvSpPr>
          <p:spPr>
            <a:xfrm>
              <a:off x="4932039" y="407881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5148063" y="4222828"/>
              <a:ext cx="0" cy="28803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5220072" y="4294837"/>
              <a:ext cx="144016" cy="1440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3707904" y="5374957"/>
              <a:ext cx="0" cy="28803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3779912" y="5374957"/>
              <a:ext cx="0" cy="28803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123728" y="4438853"/>
              <a:ext cx="0" cy="28803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2195736" y="4438853"/>
              <a:ext cx="0" cy="28803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Group 98"/>
            <p:cNvGrpSpPr/>
            <p:nvPr/>
          </p:nvGrpSpPr>
          <p:grpSpPr>
            <a:xfrm>
              <a:off x="6012160" y="1846565"/>
              <a:ext cx="864096" cy="864096"/>
              <a:chOff x="4788023" y="3501007"/>
              <a:chExt cx="864096" cy="864096"/>
            </a:xfrm>
          </p:grpSpPr>
          <p:sp>
            <p:nvSpPr>
              <p:cNvPr id="100" name="Oval 99"/>
              <p:cNvSpPr/>
              <p:nvPr/>
            </p:nvSpPr>
            <p:spPr>
              <a:xfrm>
                <a:off x="4788023" y="3501007"/>
                <a:ext cx="864096" cy="8640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4932039" y="3789039"/>
                <a:ext cx="504056" cy="50405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02" name="Straight Connector 101"/>
              <p:cNvCxnSpPr/>
              <p:nvPr/>
            </p:nvCxnSpPr>
            <p:spPr>
              <a:xfrm>
                <a:off x="5148063" y="3933055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Rectangle 102"/>
              <p:cNvSpPr/>
              <p:nvPr/>
            </p:nvSpPr>
            <p:spPr>
              <a:xfrm>
                <a:off x="5220072" y="4005064"/>
                <a:ext cx="144016" cy="14401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6516216" y="1486525"/>
              <a:ext cx="864096" cy="864096"/>
              <a:chOff x="4788023" y="3501007"/>
              <a:chExt cx="864096" cy="864096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4788023" y="3501007"/>
                <a:ext cx="864096" cy="8640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4932039" y="3789039"/>
                <a:ext cx="504056" cy="50405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>
                <a:off x="5148063" y="3933055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Rectangle 107"/>
              <p:cNvSpPr/>
              <p:nvPr/>
            </p:nvSpPr>
            <p:spPr>
              <a:xfrm>
                <a:off x="5220072" y="4005064"/>
                <a:ext cx="144016" cy="14401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6588224" y="2062589"/>
              <a:ext cx="864096" cy="864096"/>
              <a:chOff x="4788023" y="3501007"/>
              <a:chExt cx="864096" cy="864096"/>
            </a:xfrm>
          </p:grpSpPr>
          <p:sp>
            <p:nvSpPr>
              <p:cNvPr id="110" name="Oval 109"/>
              <p:cNvSpPr/>
              <p:nvPr/>
            </p:nvSpPr>
            <p:spPr>
              <a:xfrm>
                <a:off x="4788023" y="3501007"/>
                <a:ext cx="864096" cy="8640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4932039" y="3789039"/>
                <a:ext cx="504056" cy="50405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5148063" y="3933055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Rectangle 112"/>
              <p:cNvSpPr/>
              <p:nvPr/>
            </p:nvSpPr>
            <p:spPr>
              <a:xfrm>
                <a:off x="5220072" y="4005064"/>
                <a:ext cx="144016" cy="14401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6948264" y="1774557"/>
              <a:ext cx="864096" cy="864096"/>
              <a:chOff x="4788023" y="3501007"/>
              <a:chExt cx="864096" cy="864096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4788023" y="3501007"/>
                <a:ext cx="864096" cy="8640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4932039" y="3789039"/>
                <a:ext cx="504056" cy="50405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>
                <a:off x="5148063" y="3933055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Rectangle 117"/>
              <p:cNvSpPr/>
              <p:nvPr/>
            </p:nvSpPr>
            <p:spPr>
              <a:xfrm>
                <a:off x="5220072" y="4005064"/>
                <a:ext cx="144016" cy="14401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7020272" y="1342509"/>
              <a:ext cx="864096" cy="864096"/>
              <a:chOff x="4788023" y="3501007"/>
              <a:chExt cx="864096" cy="864096"/>
            </a:xfrm>
          </p:grpSpPr>
          <p:sp>
            <p:nvSpPr>
              <p:cNvPr id="120" name="Oval 119"/>
              <p:cNvSpPr/>
              <p:nvPr/>
            </p:nvSpPr>
            <p:spPr>
              <a:xfrm>
                <a:off x="4788023" y="3501007"/>
                <a:ext cx="864096" cy="8640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4932039" y="3789039"/>
                <a:ext cx="504056" cy="50405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>
                <a:off x="5148063" y="3933055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Rectangle 122"/>
              <p:cNvSpPr/>
              <p:nvPr/>
            </p:nvSpPr>
            <p:spPr>
              <a:xfrm>
                <a:off x="5220072" y="4005064"/>
                <a:ext cx="144016" cy="14401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7020272" y="2278613"/>
              <a:ext cx="864096" cy="864096"/>
              <a:chOff x="4788023" y="3501007"/>
              <a:chExt cx="864096" cy="864096"/>
            </a:xfrm>
          </p:grpSpPr>
          <p:sp>
            <p:nvSpPr>
              <p:cNvPr id="125" name="Oval 124"/>
              <p:cNvSpPr/>
              <p:nvPr/>
            </p:nvSpPr>
            <p:spPr>
              <a:xfrm>
                <a:off x="4788023" y="3501007"/>
                <a:ext cx="864096" cy="8640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4932039" y="3789039"/>
                <a:ext cx="504056" cy="50405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>
                <a:off x="5148063" y="3933055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Rectangle 127"/>
              <p:cNvSpPr/>
              <p:nvPr/>
            </p:nvSpPr>
            <p:spPr>
              <a:xfrm>
                <a:off x="5220072" y="4005064"/>
                <a:ext cx="144016" cy="14401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7524328" y="1846565"/>
              <a:ext cx="864096" cy="864096"/>
              <a:chOff x="4788023" y="3501007"/>
              <a:chExt cx="864096" cy="864096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4788023" y="3501007"/>
                <a:ext cx="864096" cy="8640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4932039" y="3789039"/>
                <a:ext cx="504056" cy="50405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32" name="Straight Connector 131"/>
              <p:cNvCxnSpPr/>
              <p:nvPr/>
            </p:nvCxnSpPr>
            <p:spPr>
              <a:xfrm>
                <a:off x="5148063" y="3933055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Rectangle 132"/>
              <p:cNvSpPr/>
              <p:nvPr/>
            </p:nvSpPr>
            <p:spPr>
              <a:xfrm>
                <a:off x="5220072" y="4005064"/>
                <a:ext cx="144016" cy="14401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>
              <a:off x="7524328" y="1342509"/>
              <a:ext cx="864096" cy="864096"/>
              <a:chOff x="4788023" y="3501007"/>
              <a:chExt cx="864096" cy="864096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4788023" y="3501007"/>
                <a:ext cx="864096" cy="8640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4932039" y="3789039"/>
                <a:ext cx="504056" cy="50405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37" name="Straight Connector 136"/>
              <p:cNvCxnSpPr/>
              <p:nvPr/>
            </p:nvCxnSpPr>
            <p:spPr>
              <a:xfrm>
                <a:off x="5148063" y="3933055"/>
                <a:ext cx="0" cy="28803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Rectangle 137"/>
              <p:cNvSpPr/>
              <p:nvPr/>
            </p:nvSpPr>
            <p:spPr>
              <a:xfrm>
                <a:off x="5220072" y="4005064"/>
                <a:ext cx="144016" cy="14401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39" name="Straight Connector 138"/>
            <p:cNvCxnSpPr/>
            <p:nvPr/>
          </p:nvCxnSpPr>
          <p:spPr>
            <a:xfrm>
              <a:off x="2411760" y="2566645"/>
              <a:ext cx="0" cy="28803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2483768" y="2566645"/>
              <a:ext cx="0" cy="28803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3923928" y="2062589"/>
              <a:ext cx="0" cy="28803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4211960" y="2062589"/>
              <a:ext cx="0" cy="28803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5148065" y="4725144"/>
              <a:ext cx="399593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 pitchFamily="34" charset="0"/>
                </a:rPr>
                <a:t>Abnormally high level of Wip1</a:t>
              </a:r>
              <a:endParaRPr lang="cs-CZ" dirty="0" smtClean="0">
                <a:latin typeface="Arial Black" pitchFamily="34" charset="0"/>
              </a:endParaRPr>
            </a:p>
            <a:p>
              <a:r>
                <a:rPr lang="en-US" dirty="0" smtClean="0">
                  <a:latin typeface="Arial Black" pitchFamily="34" charset="0"/>
                </a:rPr>
                <a:t>inactivation of p53</a:t>
              </a:r>
              <a:endParaRPr lang="cs-CZ" dirty="0" smtClean="0">
                <a:latin typeface="Arial Black" pitchFamily="34" charset="0"/>
              </a:endParaRPr>
            </a:p>
            <a:p>
              <a:r>
                <a:rPr lang="en-US" dirty="0" smtClean="0">
                  <a:latin typeface="Arial Black" pitchFamily="34" charset="0"/>
                </a:rPr>
                <a:t>deficient checkpoint</a:t>
              </a:r>
              <a:endParaRPr lang="cs-CZ" dirty="0">
                <a:latin typeface="Arial Black" pitchFamily="34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411760" y="5951021"/>
              <a:ext cx="36013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 Black" pitchFamily="34" charset="0"/>
                </a:rPr>
                <a:t>Genome instability</a:t>
              </a:r>
            </a:p>
            <a:p>
              <a:r>
                <a:rPr lang="en-US" dirty="0" smtClean="0">
                  <a:latin typeface="Arial Black" pitchFamily="34" charset="0"/>
                </a:rPr>
                <a:t>Accumulation of mutations</a:t>
              </a:r>
              <a:endParaRPr lang="cs-CZ" dirty="0">
                <a:latin typeface="Arial Black" pitchFamily="34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851920" y="5446965"/>
              <a:ext cx="144016" cy="1440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907704" y="4438853"/>
              <a:ext cx="144016" cy="1440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7956376" y="2854677"/>
              <a:ext cx="108234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 Black" pitchFamily="34" charset="0"/>
                </a:rPr>
                <a:t>Cancer</a:t>
              </a:r>
              <a:endParaRPr lang="cs-CZ" dirty="0">
                <a:latin typeface="Arial Black" pitchFamily="34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67544" y="1196752"/>
              <a:ext cx="2864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 Black" pitchFamily="34" charset="0"/>
                </a:rPr>
                <a:t>Transmission of </a:t>
              </a:r>
            </a:p>
            <a:p>
              <a:r>
                <a:rPr lang="en-US" dirty="0" smtClean="0">
                  <a:latin typeface="Arial Black" pitchFamily="34" charset="0"/>
                </a:rPr>
                <a:t>Mutations to progeny</a:t>
              </a:r>
              <a:endParaRPr lang="cs-CZ" dirty="0">
                <a:latin typeface="Arial Black" pitchFamily="34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95536" y="260648"/>
              <a:ext cx="54191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 Black" pitchFamily="34" charset="0"/>
                </a:rPr>
                <a:t>Role of Wip1 oncogene in tumourigenesis</a:t>
              </a:r>
              <a:endParaRPr lang="cs-CZ" b="1" dirty="0">
                <a:latin typeface="Arial Black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3635896" y="3645024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latin typeface="Arial Black" pitchFamily="34" charset="0"/>
                </a:rPr>
                <a:t>100x</a:t>
              </a:r>
              <a:endParaRPr lang="cs-CZ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78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Ústav molekulární genetiky v.v.i.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Libor</dc:creator>
  <cp:lastModifiedBy>Libor</cp:lastModifiedBy>
  <cp:revision>24</cp:revision>
  <dcterms:created xsi:type="dcterms:W3CDTF">2013-08-07T09:02:06Z</dcterms:created>
  <dcterms:modified xsi:type="dcterms:W3CDTF">2014-02-13T08:33:51Z</dcterms:modified>
</cp:coreProperties>
</file>