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ora Střelcová" initials="ZS" lastIdx="2" clrIdx="0"/>
  <p:cmAuthor id="1" name="Filip Lopour" initials="F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21T08:51:08.95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8BB1209D-8C88-4469-8F65-80C14C24FE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80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E664C6-75D7-47DB-B18C-C02A290F4938}" type="slidenum">
              <a:rPr lang="en-US"/>
              <a:pPr/>
              <a:t>1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9CE0C2-C2DE-4905-993E-30D440F587A4}" type="slidenum">
              <a:rPr lang="en-US"/>
              <a:pPr/>
              <a:t>2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9CE0C2-C2DE-4905-993E-30D440F587A4}" type="slidenum">
              <a:rPr lang="en-US"/>
              <a:pPr/>
              <a:t>3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9CE0C2-C2DE-4905-993E-30D440F587A4}" type="slidenum">
              <a:rPr lang="en-US"/>
              <a:pPr/>
              <a:t>4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8C39CD-1F4B-43DA-9D25-29DF87C54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6E49B9-7898-46C7-9FA6-1425A4C3F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D6389D-A710-4C24-AA82-67D08F1FD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39178192-B668-4660-918A-F47BE77146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5FBC7D-BE5A-4702-A0B6-2FA1F8934F5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F7E2E8-016C-4E4D-93B2-CA0DCB6A0A2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3FBE5E-C7E0-43DB-B270-B43C9726770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C7EC20-51CF-4A62-B5C4-552DA92A39E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BDB592-6E05-4751-A9CE-CA9E90041DA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0DC4E-4E88-4A58-A69A-7CBA949379F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A058D5-C455-4885-95D9-EF3A80E6FA8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ABDE30-3F7D-40A5-87D9-352C16858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3B64B9-6FF4-44F3-9F4A-336E1184016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D3C1CE-3061-4C2E-80CC-0CB13031E001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B6DD49-C995-41D2-A3FE-F64677C99701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3AD437-E118-403B-812A-7CCF30BDDE01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797DB2-EA25-497A-BEA0-3CCB1A1FFB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98724A-807C-48D5-8D55-A6A66A3A2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939B33-9E6B-4306-A787-F54DA7845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CCDFEA-537F-46A0-817B-B13BD36D5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F3129F-BFEF-4DDC-8301-48596F6B0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146051-B0FD-4421-B9A2-66A53D36B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7C17A7-D3C9-494C-AB77-3A14796C4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CCF05D52-1B1D-4A22-BF70-DAB378855F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7C73E9E6-1845-40CA-80CD-E33F19F4851E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0"/>
          <a:cs typeface="MS PGothic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0"/>
          <a:cs typeface="MS PGothic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0"/>
          <a:cs typeface="MS PGothic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0"/>
          <a:cs typeface="MS P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0"/>
          <a:cs typeface="MS P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0"/>
          <a:cs typeface="MS P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0"/>
          <a:cs typeface="MS P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800225" y="5040313"/>
            <a:ext cx="6659563" cy="1619844"/>
          </a:xfrm>
          <a:prstGeom prst="rect">
            <a:avLst/>
          </a:prstGeom>
          <a:solidFill>
            <a:srgbClr val="004586"/>
          </a:solidFill>
          <a:ln w="9525">
            <a:noFill/>
            <a:round/>
            <a:headEnd/>
            <a:tailEnd/>
          </a:ln>
          <a:effectLst/>
        </p:spPr>
        <p:txBody>
          <a:bodyPr lIns="90000" tIns="9792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err="1" smtClean="0">
                <a:solidFill>
                  <a:srgbClr val="FFFFFF"/>
                </a:solidFill>
              </a:rPr>
              <a:t>Multimodal</a:t>
            </a:r>
            <a:r>
              <a:rPr lang="cs-CZ" sz="2800" b="1" dirty="0">
                <a:solidFill>
                  <a:srgbClr val="FFFFFF"/>
                </a:solidFill>
              </a:rPr>
              <a:t> </a:t>
            </a:r>
            <a:r>
              <a:rPr lang="cs-CZ" sz="2800" b="1" dirty="0" err="1" smtClean="0">
                <a:solidFill>
                  <a:srgbClr val="FFFFFF"/>
                </a:solidFill>
              </a:rPr>
              <a:t>Holographic</a:t>
            </a:r>
            <a:r>
              <a:rPr lang="cs-CZ" sz="2800" b="1" dirty="0" smtClean="0">
                <a:solidFill>
                  <a:srgbClr val="FFFFFF"/>
                </a:solidFill>
              </a:rPr>
              <a:t> </a:t>
            </a:r>
            <a:r>
              <a:rPr lang="cs-CZ" sz="2800" b="1" dirty="0" err="1" smtClean="0">
                <a:solidFill>
                  <a:srgbClr val="FFFFFF"/>
                </a:solidFill>
              </a:rPr>
              <a:t>Microscope</a:t>
            </a:r>
            <a:endParaRPr lang="cs-CZ" sz="2800" b="1" dirty="0" smtClean="0">
              <a:solidFill>
                <a:srgbClr val="FFFFFF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 smtClean="0">
                <a:solidFill>
                  <a:srgbClr val="FFFFFF"/>
                </a:solidFill>
              </a:rPr>
              <a:t>TESCAN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 smtClean="0">
                <a:solidFill>
                  <a:srgbClr val="FFFFFF"/>
                </a:solidFill>
              </a:rPr>
              <a:t>Brno University </a:t>
            </a:r>
            <a:r>
              <a:rPr lang="cs-CZ" sz="2000" b="1" dirty="0" err="1" smtClean="0">
                <a:solidFill>
                  <a:srgbClr val="FFFFFF"/>
                </a:solidFill>
              </a:rPr>
              <a:t>of</a:t>
            </a:r>
            <a:r>
              <a:rPr lang="cs-CZ" sz="2000" b="1" dirty="0" smtClean="0">
                <a:solidFill>
                  <a:srgbClr val="FFFFFF"/>
                </a:solidFill>
              </a:rPr>
              <a:t> Technology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 smtClean="0">
                <a:solidFill>
                  <a:srgbClr val="FFFFFF"/>
                </a:solidFill>
              </a:rPr>
              <a:t>Institute </a:t>
            </a:r>
            <a:r>
              <a:rPr lang="cs-CZ" sz="2000" b="1" dirty="0" err="1" smtClean="0">
                <a:solidFill>
                  <a:srgbClr val="FFFFFF"/>
                </a:solidFill>
              </a:rPr>
              <a:t>of</a:t>
            </a:r>
            <a:r>
              <a:rPr lang="cs-CZ" sz="2000" b="1" dirty="0" smtClean="0">
                <a:solidFill>
                  <a:srgbClr val="FFFFFF"/>
                </a:solidFill>
              </a:rPr>
              <a:t> </a:t>
            </a:r>
            <a:r>
              <a:rPr lang="cs-CZ" sz="2000" b="1" dirty="0" err="1" smtClean="0">
                <a:solidFill>
                  <a:srgbClr val="FFFFFF"/>
                </a:solidFill>
              </a:rPr>
              <a:t>Molecular</a:t>
            </a:r>
            <a:r>
              <a:rPr lang="cs-CZ" sz="2000" b="1" dirty="0" smtClean="0">
                <a:solidFill>
                  <a:srgbClr val="FFFFFF"/>
                </a:solidFill>
              </a:rPr>
              <a:t> </a:t>
            </a:r>
            <a:r>
              <a:rPr lang="cs-CZ" sz="2000" b="1" dirty="0" err="1" smtClean="0">
                <a:solidFill>
                  <a:srgbClr val="FFFFFF"/>
                </a:solidFill>
              </a:rPr>
              <a:t>Genetics</a:t>
            </a:r>
            <a:endParaRPr lang="cs-CZ" sz="2000" b="1" dirty="0" smtClean="0">
              <a:solidFill>
                <a:srgbClr val="FFFFFF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39750" y="1439863"/>
            <a:ext cx="8999538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dirty="0" err="1" smtClean="0">
                <a:solidFill>
                  <a:srgbClr val="1C4F74"/>
                </a:solidFill>
              </a:rPr>
              <a:t>Multimodal</a:t>
            </a:r>
            <a:r>
              <a:rPr lang="cs-CZ" sz="3200" b="1" dirty="0" smtClean="0">
                <a:solidFill>
                  <a:srgbClr val="1C4F74"/>
                </a:solidFill>
              </a:rPr>
              <a:t> </a:t>
            </a:r>
            <a:r>
              <a:rPr lang="cs-CZ" sz="3200" b="1" dirty="0" err="1" smtClean="0">
                <a:solidFill>
                  <a:srgbClr val="1C4F74"/>
                </a:solidFill>
              </a:rPr>
              <a:t>Holographic</a:t>
            </a:r>
            <a:r>
              <a:rPr lang="cs-CZ" sz="3200" b="1" dirty="0" smtClean="0">
                <a:solidFill>
                  <a:srgbClr val="1C4F74"/>
                </a:solidFill>
              </a:rPr>
              <a:t> </a:t>
            </a:r>
            <a:r>
              <a:rPr lang="cs-CZ" sz="3200" b="1" dirty="0" err="1" smtClean="0">
                <a:solidFill>
                  <a:srgbClr val="1C4F74"/>
                </a:solidFill>
              </a:rPr>
              <a:t>Microscope</a:t>
            </a:r>
            <a:endParaRPr lang="de-DE" sz="3200" b="1" dirty="0">
              <a:solidFill>
                <a:srgbClr val="1C4F74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9750" y="2339975"/>
            <a:ext cx="8999538" cy="41049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The successful cooperation </a:t>
            </a: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between TESCAN, </a:t>
            </a:r>
            <a:r>
              <a:rPr lang="en-US" sz="1400" b="1" dirty="0" err="1" smtClean="0">
                <a:solidFill>
                  <a:srgbClr val="1C4F74"/>
                </a:solidFill>
                <a:latin typeface="Calibri" pitchFamily="32" charset="0"/>
              </a:rPr>
              <a:t>a.s</a:t>
            </a: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., Brno University of Technology and Institute of Molecular Genetics </a:t>
            </a: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leaded into the first prototype of Multimodal holographic microscope – the unique </a:t>
            </a:r>
            <a:r>
              <a:rPr lang="cs-CZ" sz="1400" dirty="0" smtClean="0">
                <a:solidFill>
                  <a:srgbClr val="1C4F74"/>
                </a:solidFill>
                <a:latin typeface="Calibri" pitchFamily="32" charset="0"/>
              </a:rPr>
              <a:t>instrument</a:t>
            </a: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 </a:t>
            </a: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using the incoherent holography for the quantitative phase imaging.</a:t>
            </a:r>
          </a:p>
          <a:p>
            <a:pPr algn="just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In comparison to well established techniques, the prototype enables:</a:t>
            </a:r>
          </a:p>
          <a:p>
            <a:pPr algn="just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Observation of </a:t>
            </a:r>
            <a:r>
              <a:rPr lang="cs-CZ" sz="1400" dirty="0" err="1" smtClean="0">
                <a:solidFill>
                  <a:srgbClr val="1C4F74"/>
                </a:solidFill>
                <a:latin typeface="Calibri" pitchFamily="32" charset="0"/>
              </a:rPr>
              <a:t>living</a:t>
            </a:r>
            <a:r>
              <a:rPr lang="cs-CZ" sz="1400" dirty="0" smtClean="0">
                <a:solidFill>
                  <a:srgbClr val="1C4F74"/>
                </a:solidFill>
                <a:latin typeface="Calibri" pitchFamily="32" charset="0"/>
              </a:rPr>
              <a:t> </a:t>
            </a: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cells </a:t>
            </a: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in their native environment (no staining)</a:t>
            </a: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Unique imaging properties – imaging in dispersion solutions, </a:t>
            </a: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	     high sensitivity,  correlation with other imaging methods</a:t>
            </a: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Suited for biological and biotechnical applications</a:t>
            </a: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The </a:t>
            </a:r>
            <a:r>
              <a:rPr lang="en-GB" sz="1400" b="1" dirty="0" smtClean="0">
                <a:solidFill>
                  <a:srgbClr val="1C4F74"/>
                </a:solidFill>
                <a:latin typeface="Calibri" pitchFamily="32" charset="0"/>
              </a:rPr>
              <a:t>worldwide unique technical solution is covered by EU, USA and EA</a:t>
            </a: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 smtClean="0">
                <a:solidFill>
                  <a:srgbClr val="1C4F74"/>
                </a:solidFill>
                <a:latin typeface="Calibri" pitchFamily="32" charset="0"/>
              </a:rPr>
              <a:t>patents, </a:t>
            </a:r>
            <a:r>
              <a:rPr lang="en-GB" sz="1400" dirty="0">
                <a:solidFill>
                  <a:srgbClr val="1C4F74"/>
                </a:solidFill>
                <a:latin typeface="Calibri" pitchFamily="32" charset="0"/>
              </a:rPr>
              <a:t>patent pending in several other countries worldwide.</a:t>
            </a: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The first prototype is installed at Brno University of Technology, the second</a:t>
            </a: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>
                <a:solidFill>
                  <a:srgbClr val="1C4F74"/>
                </a:solidFill>
                <a:latin typeface="Calibri" pitchFamily="32" charset="0"/>
              </a:rPr>
              <a:t>o</a:t>
            </a: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ne will be delivered to the Institute of Molecular Genetics, Prague.</a:t>
            </a: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Both machines are available to scientific public for any tests and applications.</a:t>
            </a: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</p:txBody>
      </p:sp>
      <p:pic>
        <p:nvPicPr>
          <p:cNvPr id="4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48" y="3059757"/>
            <a:ext cx="313473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39750" y="1439863"/>
            <a:ext cx="8999538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dirty="0" err="1" smtClean="0">
                <a:solidFill>
                  <a:srgbClr val="1C4F74"/>
                </a:solidFill>
              </a:rPr>
              <a:t>The</a:t>
            </a:r>
            <a:r>
              <a:rPr lang="cs-CZ" sz="3200" b="1" dirty="0" smtClean="0">
                <a:solidFill>
                  <a:srgbClr val="1C4F74"/>
                </a:solidFill>
              </a:rPr>
              <a:t> </a:t>
            </a:r>
            <a:r>
              <a:rPr lang="cs-CZ" sz="3200" b="1" dirty="0" err="1" smtClean="0">
                <a:solidFill>
                  <a:srgbClr val="1C4F74"/>
                </a:solidFill>
              </a:rPr>
              <a:t>journey</a:t>
            </a:r>
            <a:r>
              <a:rPr lang="cs-CZ" sz="3200" b="1" dirty="0" smtClean="0">
                <a:solidFill>
                  <a:srgbClr val="1C4F74"/>
                </a:solidFill>
              </a:rPr>
              <a:t> to </a:t>
            </a:r>
            <a:r>
              <a:rPr lang="cs-CZ" sz="3200" b="1" dirty="0" err="1" smtClean="0">
                <a:solidFill>
                  <a:srgbClr val="1C4F74"/>
                </a:solidFill>
              </a:rPr>
              <a:t>the</a:t>
            </a:r>
            <a:r>
              <a:rPr lang="cs-CZ" sz="3200" b="1" dirty="0" smtClean="0">
                <a:solidFill>
                  <a:srgbClr val="1C4F74"/>
                </a:solidFill>
              </a:rPr>
              <a:t> </a:t>
            </a:r>
            <a:r>
              <a:rPr lang="cs-CZ" sz="3200" b="1" dirty="0" err="1" smtClean="0">
                <a:solidFill>
                  <a:srgbClr val="1C4F74"/>
                </a:solidFill>
              </a:rPr>
              <a:t>first</a:t>
            </a:r>
            <a:r>
              <a:rPr lang="cs-CZ" sz="3200" b="1" dirty="0" smtClean="0">
                <a:solidFill>
                  <a:srgbClr val="1C4F74"/>
                </a:solidFill>
              </a:rPr>
              <a:t> prototype</a:t>
            </a:r>
            <a:endParaRPr lang="de-DE" sz="3200" b="1" dirty="0">
              <a:solidFill>
                <a:srgbClr val="1C4F74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9750" y="2339975"/>
            <a:ext cx="5076626" cy="398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>
                <a:solidFill>
                  <a:srgbClr val="1C4F74"/>
                </a:solidFill>
                <a:latin typeface="Calibri" pitchFamily="32" charset="0"/>
              </a:rPr>
              <a:t>The original idea to use incoherent holography as the basic principle for cells observations was introduced by the engineers from Brno University of </a:t>
            </a: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Technology </a:t>
            </a:r>
            <a:r>
              <a:rPr lang="en-US" sz="1400" dirty="0">
                <a:solidFill>
                  <a:srgbClr val="1C4F74"/>
                </a:solidFill>
                <a:latin typeface="Calibri" pitchFamily="32" charset="0"/>
              </a:rPr>
              <a:t>group leaded by </a:t>
            </a:r>
            <a:r>
              <a:rPr lang="en-US" sz="1400" dirty="0" err="1">
                <a:solidFill>
                  <a:srgbClr val="1C4F74"/>
                </a:solidFill>
                <a:latin typeface="Calibri" pitchFamily="32" charset="0"/>
              </a:rPr>
              <a:t>Radim</a:t>
            </a:r>
            <a:r>
              <a:rPr lang="en-US" sz="1400" dirty="0">
                <a:solidFill>
                  <a:srgbClr val="1C4F74"/>
                </a:solidFill>
                <a:latin typeface="Calibri" pitchFamily="32" charset="0"/>
              </a:rPr>
              <a:t> </a:t>
            </a:r>
            <a:r>
              <a:rPr lang="en-US" sz="1400" dirty="0" err="1">
                <a:solidFill>
                  <a:srgbClr val="1C4F74"/>
                </a:solidFill>
                <a:latin typeface="Calibri" pitchFamily="32" charset="0"/>
              </a:rPr>
              <a:t>Chmel</a:t>
            </a:r>
            <a:r>
              <a:rPr lang="cs-CZ" sz="1400" dirty="0">
                <a:solidFill>
                  <a:srgbClr val="1C4F74"/>
                </a:solidFill>
                <a:latin typeface="Calibri" pitchFamily="32" charset="0"/>
              </a:rPr>
              <a:t>í</a:t>
            </a:r>
            <a:r>
              <a:rPr lang="en-US" sz="1400" dirty="0">
                <a:solidFill>
                  <a:srgbClr val="1C4F74"/>
                </a:solidFill>
                <a:latin typeface="Calibri" pitchFamily="32" charset="0"/>
              </a:rPr>
              <a:t>k </a:t>
            </a:r>
            <a:r>
              <a:rPr lang="en-US" sz="1400" b="1" dirty="0">
                <a:solidFill>
                  <a:srgbClr val="1C4F74"/>
                </a:solidFill>
                <a:latin typeface="Calibri" pitchFamily="32" charset="0"/>
              </a:rPr>
              <a:t>in early nineties</a:t>
            </a:r>
            <a:r>
              <a:rPr lang="en-US" sz="1400" dirty="0">
                <a:solidFill>
                  <a:srgbClr val="1C4F74"/>
                </a:solidFill>
                <a:latin typeface="Calibri" pitchFamily="32" charset="0"/>
              </a:rPr>
              <a:t>. </a:t>
            </a: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The long-term experiments were promising enough to be commercialized</a:t>
            </a: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Due to the well established cooperation between TESCAN company and BUT </a:t>
            </a:r>
            <a:r>
              <a:rPr lang="en-US" sz="1400" dirty="0">
                <a:solidFill>
                  <a:srgbClr val="1C4F74"/>
                </a:solidFill>
                <a:latin typeface="Calibri" pitchFamily="32" charset="0"/>
              </a:rPr>
              <a:t>it had been natural to start a project for the system commercialization. </a:t>
            </a:r>
          </a:p>
          <a:p>
            <a:pPr algn="just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The official cooperation of TESCAN and BUT </a:t>
            </a: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started in 2010</a:t>
            </a: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. </a:t>
            </a: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Since 2012</a:t>
            </a: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, it is supported by public funding provided by Ministry of Industry and Trade (FR-TI4/660). </a:t>
            </a: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The commercial production is planned from the year 2015</a:t>
            </a: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25" r="38892" b="-125"/>
          <a:stretch/>
        </p:blipFill>
        <p:spPr bwMode="auto">
          <a:xfrm>
            <a:off x="5976416" y="2359322"/>
            <a:ext cx="3735921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430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39750" y="1439863"/>
            <a:ext cx="8999538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 smtClean="0">
                <a:solidFill>
                  <a:srgbClr val="1C4F74"/>
                </a:solidFill>
              </a:rPr>
              <a:t>Main persons involved</a:t>
            </a:r>
            <a:endParaRPr lang="en-US" sz="3200" b="1" dirty="0">
              <a:solidFill>
                <a:srgbClr val="1C4F74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9750" y="2339975"/>
            <a:ext cx="4499769" cy="20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err="1" smtClean="0">
                <a:solidFill>
                  <a:srgbClr val="1C4F74"/>
                </a:solidFill>
                <a:latin typeface="Calibri" pitchFamily="32" charset="0"/>
              </a:rPr>
              <a:t>Radim</a:t>
            </a: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 </a:t>
            </a:r>
            <a:r>
              <a:rPr lang="en-US" sz="1400" b="1" dirty="0" err="1" smtClean="0">
                <a:solidFill>
                  <a:srgbClr val="1C4F74"/>
                </a:solidFill>
                <a:latin typeface="Calibri" pitchFamily="32" charset="0"/>
              </a:rPr>
              <a:t>Chmelík</a:t>
            </a:r>
            <a:endParaRPr lang="en-US" sz="1400" b="1" dirty="0" smtClean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>
                <a:solidFill>
                  <a:srgbClr val="1C4F74"/>
                </a:solidFill>
                <a:latin typeface="Calibri" pitchFamily="32" charset="0"/>
              </a:rPr>
              <a:t>Head of </a:t>
            </a:r>
            <a:r>
              <a:rPr lang="en-US" sz="1400" b="1" dirty="0" err="1" smtClean="0">
                <a:solidFill>
                  <a:srgbClr val="1C4F74"/>
                </a:solidFill>
                <a:latin typeface="Calibri" pitchFamily="32" charset="0"/>
              </a:rPr>
              <a:t>Dept</a:t>
            </a:r>
            <a:r>
              <a:rPr lang="cs-CZ" sz="1400" b="1" dirty="0" err="1" smtClean="0">
                <a:solidFill>
                  <a:srgbClr val="1C4F74"/>
                </a:solidFill>
                <a:latin typeface="Calibri" pitchFamily="32" charset="0"/>
              </a:rPr>
              <a:t>artment</a:t>
            </a: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 </a:t>
            </a:r>
            <a:r>
              <a:rPr lang="en-US" sz="1400" b="1" dirty="0">
                <a:solidFill>
                  <a:srgbClr val="1C4F74"/>
                </a:solidFill>
                <a:latin typeface="Calibri" pitchFamily="32" charset="0"/>
              </a:rPr>
              <a:t>of Optics and Precise Mechanics</a:t>
            </a:r>
            <a:r>
              <a:rPr lang="cs-CZ" sz="1400" b="1" dirty="0">
                <a:solidFill>
                  <a:srgbClr val="1C4F74"/>
                </a:solidFill>
                <a:latin typeface="Calibri" pitchFamily="32" charset="0"/>
              </a:rPr>
              <a:t> </a:t>
            </a:r>
            <a:r>
              <a:rPr lang="cs-CZ" sz="1400" b="1" dirty="0" err="1">
                <a:solidFill>
                  <a:srgbClr val="1C4F74"/>
                </a:solidFill>
                <a:latin typeface="Calibri" pitchFamily="32" charset="0"/>
              </a:rPr>
              <a:t>at</a:t>
            </a:r>
            <a:r>
              <a:rPr lang="cs-CZ" sz="1400" b="1" dirty="0">
                <a:solidFill>
                  <a:srgbClr val="1C4F74"/>
                </a:solidFill>
                <a:latin typeface="Calibri" pitchFamily="32" charset="0"/>
              </a:rPr>
              <a:t> IPE FME &amp; </a:t>
            </a:r>
            <a:r>
              <a:rPr lang="cs-CZ" sz="1400" b="1" dirty="0" err="1">
                <a:solidFill>
                  <a:srgbClr val="1C4F74"/>
                </a:solidFill>
                <a:latin typeface="Calibri" pitchFamily="32" charset="0"/>
              </a:rPr>
              <a:t>of</a:t>
            </a:r>
            <a:r>
              <a:rPr lang="cs-CZ" sz="1400" b="1" dirty="0">
                <a:solidFill>
                  <a:srgbClr val="1C4F74"/>
                </a:solidFill>
                <a:latin typeface="Calibri" pitchFamily="32" charset="0"/>
              </a:rPr>
              <a:t> </a:t>
            </a:r>
            <a:r>
              <a:rPr lang="en-US" sz="1400" b="1" dirty="0">
                <a:solidFill>
                  <a:srgbClr val="1C4F74"/>
                </a:solidFill>
                <a:latin typeface="Calibri" pitchFamily="32" charset="0"/>
              </a:rPr>
              <a:t>Experimental </a:t>
            </a:r>
            <a:r>
              <a:rPr lang="en-US" sz="1400" b="1" dirty="0" err="1">
                <a:solidFill>
                  <a:srgbClr val="1C4F74"/>
                </a:solidFill>
                <a:latin typeface="Calibri" pitchFamily="32" charset="0"/>
              </a:rPr>
              <a:t>Biophotonics</a:t>
            </a:r>
            <a:r>
              <a:rPr lang="en-US" sz="1400" b="1" dirty="0">
                <a:solidFill>
                  <a:srgbClr val="1C4F74"/>
                </a:solidFill>
                <a:latin typeface="Calibri" pitchFamily="32" charset="0"/>
              </a:rPr>
              <a:t> research group at CEITEC, Brno University of </a:t>
            </a: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Technology</a:t>
            </a:r>
            <a:endParaRPr lang="cs-CZ" sz="1400" b="1" dirty="0" smtClean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Key </a:t>
            </a:r>
            <a:r>
              <a:rPr lang="en-US" sz="1400" dirty="0">
                <a:solidFill>
                  <a:srgbClr val="1C4F74"/>
                </a:solidFill>
                <a:latin typeface="Calibri" pitchFamily="32" charset="0"/>
              </a:rPr>
              <a:t>person for the R&amp;D activities in the project</a:t>
            </a: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>
                <a:solidFill>
                  <a:srgbClr val="1C4F74"/>
                </a:solidFill>
                <a:latin typeface="Calibri" pitchFamily="32" charset="0"/>
              </a:rPr>
              <a:t>One of the authors of the technological idea used </a:t>
            </a: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>
                <a:solidFill>
                  <a:srgbClr val="1C4F74"/>
                </a:solidFill>
                <a:latin typeface="Calibri" pitchFamily="32" charset="0"/>
              </a:rPr>
              <a:t>One of the authors of the patents </a:t>
            </a: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28344" y="2267669"/>
            <a:ext cx="4499769" cy="1296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err="1" smtClean="0">
                <a:solidFill>
                  <a:srgbClr val="1C4F74"/>
                </a:solidFill>
                <a:latin typeface="Calibri" pitchFamily="32" charset="0"/>
              </a:rPr>
              <a:t>Filip</a:t>
            </a: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 </a:t>
            </a:r>
            <a:r>
              <a:rPr lang="en-US" sz="1400" b="1" dirty="0" err="1" smtClean="0">
                <a:solidFill>
                  <a:srgbClr val="1C4F74"/>
                </a:solidFill>
                <a:latin typeface="Calibri" pitchFamily="32" charset="0"/>
              </a:rPr>
              <a:t>Lopour</a:t>
            </a:r>
            <a:endParaRPr lang="en-US" sz="1400" b="1" dirty="0" smtClean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R&amp;D director in TESCAN company</a:t>
            </a:r>
            <a:endParaRPr lang="cs-CZ" sz="1400" b="1" dirty="0" smtClean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>
                <a:solidFill>
                  <a:srgbClr val="1C4F74"/>
                </a:solidFill>
                <a:latin typeface="Calibri" pitchFamily="32" charset="0"/>
              </a:rPr>
              <a:t>Responsible for the system prototype development </a:t>
            </a:r>
            <a:endParaRPr lang="cs-CZ" sz="1400" dirty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Leading the R&amp;D team in TESCAN</a:t>
            </a: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748" y="4427909"/>
            <a:ext cx="4499769" cy="2033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Pavel </a:t>
            </a:r>
            <a:r>
              <a:rPr lang="en-US" sz="1400" b="1" dirty="0" err="1" smtClean="0">
                <a:solidFill>
                  <a:srgbClr val="1C4F74"/>
                </a:solidFill>
                <a:latin typeface="Calibri" pitchFamily="32" charset="0"/>
              </a:rPr>
              <a:t>Hozák</a:t>
            </a:r>
            <a:endParaRPr lang="en-US" sz="1400" b="1" dirty="0" smtClean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Head of Department of Biology of the Cell Nucleus, Institute of Molecular genetics, Academy of  Sciences of the Czech Republic</a:t>
            </a: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Design </a:t>
            </a:r>
            <a:r>
              <a:rPr lang="en-US" sz="1400" dirty="0">
                <a:solidFill>
                  <a:srgbClr val="1C4F74"/>
                </a:solidFill>
                <a:latin typeface="Calibri" pitchFamily="32" charset="0"/>
              </a:rPr>
              <a:t>and testing </a:t>
            </a: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of biological applications in holographic microscope</a:t>
            </a:r>
          </a:p>
          <a:p>
            <a:pPr marL="174625" indent="-174625" algn="just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Correlative experiments</a:t>
            </a: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  <a:p>
            <a:pPr algn="just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rgbClr val="1C4F74"/>
              </a:solidFill>
              <a:latin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28344" y="4485580"/>
            <a:ext cx="4499769" cy="14577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Tom</a:t>
            </a:r>
            <a:r>
              <a:rPr lang="cs-CZ" sz="1400" b="1" dirty="0" err="1" smtClean="0">
                <a:solidFill>
                  <a:srgbClr val="1C4F74"/>
                </a:solidFill>
                <a:latin typeface="Calibri" pitchFamily="32" charset="0"/>
              </a:rPr>
              <a:t>áš</a:t>
            </a:r>
            <a:r>
              <a:rPr lang="cs-CZ" sz="1400" b="1" dirty="0" smtClean="0">
                <a:solidFill>
                  <a:srgbClr val="1C4F74"/>
                </a:solidFill>
                <a:latin typeface="Calibri" pitchFamily="32" charset="0"/>
              </a:rPr>
              <a:t> Slabý</a:t>
            </a:r>
            <a:endParaRPr lang="en-US" sz="1400" b="1" dirty="0">
              <a:solidFill>
                <a:srgbClr val="1C4F74"/>
              </a:solidFill>
              <a:latin typeface="Calibri" pitchFamily="32" charset="0"/>
            </a:endParaRPr>
          </a:p>
          <a:p>
            <a:pPr marL="174625" indent="-174625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dirty="0" smtClean="0">
              <a:solidFill>
                <a:schemeClr val="accent2"/>
              </a:solidFill>
              <a:latin typeface="Calibri" pitchFamily="32" charset="0"/>
            </a:endParaRPr>
          </a:p>
          <a:p>
            <a:pPr marL="174625" indent="-174625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1C4F74"/>
                </a:solidFill>
                <a:latin typeface="Calibri" pitchFamily="32" charset="0"/>
              </a:rPr>
              <a:t>R&amp;D Physics engineer in TESCAN</a:t>
            </a:r>
          </a:p>
          <a:p>
            <a:pPr marL="174625" indent="-174625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One </a:t>
            </a:r>
            <a:r>
              <a:rPr lang="en-US" sz="1400" dirty="0">
                <a:solidFill>
                  <a:srgbClr val="1C4F74"/>
                </a:solidFill>
                <a:latin typeface="Calibri" pitchFamily="32" charset="0"/>
              </a:rPr>
              <a:t>of the authors of the technological idea and </a:t>
            </a: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patents</a:t>
            </a:r>
          </a:p>
          <a:p>
            <a:pPr marL="174625" indent="-174625">
              <a:lnSpc>
                <a:spcPct val="102000"/>
              </a:lnSpc>
              <a:buClr>
                <a:srgbClr val="1C4F74"/>
              </a:buClr>
              <a:buSzPct val="90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1C4F74"/>
                </a:solidFill>
                <a:latin typeface="Calibri" pitchFamily="32" charset="0"/>
              </a:rPr>
              <a:t>Responsible </a:t>
            </a:r>
            <a:r>
              <a:rPr lang="en-US" sz="1400" dirty="0">
                <a:solidFill>
                  <a:srgbClr val="1C4F74"/>
                </a:solidFill>
                <a:latin typeface="Calibri" pitchFamily="32" charset="0"/>
              </a:rPr>
              <a:t>for optical design of the microscope</a:t>
            </a:r>
          </a:p>
          <a:p>
            <a:pPr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chemeClr val="accent2"/>
              </a:solidFill>
              <a:latin typeface="Calibri" pitchFamily="32" charset="0"/>
            </a:endParaRPr>
          </a:p>
          <a:p>
            <a:pPr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chemeClr val="accent2"/>
              </a:solidFill>
              <a:latin typeface="Calibri" pitchFamily="3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871960" y="2339976"/>
            <a:ext cx="1720998" cy="28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4427909"/>
            <a:ext cx="793111" cy="35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2201853"/>
            <a:ext cx="1275426" cy="36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223" y="4355901"/>
            <a:ext cx="1275426" cy="36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31800" y="6516141"/>
            <a:ext cx="9424316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2000"/>
              </a:lnSpc>
              <a:buClr>
                <a:srgbClr val="1C4F74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i="1" dirty="0" smtClean="0">
                <a:solidFill>
                  <a:srgbClr val="1C4F74"/>
                </a:solidFill>
                <a:latin typeface="Calibri" pitchFamily="32" charset="0"/>
              </a:rPr>
              <a:t>For further information please contact</a:t>
            </a:r>
            <a:r>
              <a:rPr lang="en-US" sz="1400" i="1" dirty="0" smtClean="0">
                <a:solidFill>
                  <a:srgbClr val="1C4F74"/>
                </a:solidFill>
                <a:latin typeface="Calibri" pitchFamily="32" charset="0"/>
              </a:rPr>
              <a:t> : </a:t>
            </a:r>
            <a:r>
              <a:rPr lang="en-US" sz="1400" i="1" dirty="0" err="1" smtClean="0">
                <a:solidFill>
                  <a:srgbClr val="1C4F74"/>
                </a:solidFill>
                <a:latin typeface="Calibri" pitchFamily="32" charset="0"/>
              </a:rPr>
              <a:t>Zora</a:t>
            </a:r>
            <a:r>
              <a:rPr lang="en-US" sz="1400" i="1" dirty="0" smtClean="0">
                <a:solidFill>
                  <a:srgbClr val="1C4F74"/>
                </a:solidFill>
                <a:latin typeface="Calibri" pitchFamily="32" charset="0"/>
              </a:rPr>
              <a:t> </a:t>
            </a:r>
            <a:r>
              <a:rPr lang="en-US" sz="1400" i="1" dirty="0" err="1" smtClean="0">
                <a:solidFill>
                  <a:srgbClr val="1C4F74"/>
                </a:solidFill>
                <a:latin typeface="Calibri" pitchFamily="32" charset="0"/>
              </a:rPr>
              <a:t>Střelcová</a:t>
            </a:r>
            <a:r>
              <a:rPr lang="en-US" sz="1400" i="1" dirty="0" smtClean="0">
                <a:solidFill>
                  <a:srgbClr val="1C4F74"/>
                </a:solidFill>
                <a:latin typeface="Calibri" pitchFamily="32" charset="0"/>
              </a:rPr>
              <a:t>, Project Manager,  zora.strelcova@tescan.cz</a:t>
            </a:r>
            <a:endParaRPr lang="en-US" sz="1400" i="1" dirty="0" smtClean="0">
              <a:solidFill>
                <a:srgbClr val="1C4F74"/>
              </a:solidFill>
              <a:latin typeface="Calibri" pitchFamily="32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07" y="2123653"/>
            <a:ext cx="1567175" cy="70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74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351</Words>
  <Application>Microsoft Office PowerPoint</Application>
  <PresentationFormat>Vlastní</PresentationFormat>
  <Paragraphs>65</Paragraphs>
  <Slides>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</vt:i4>
      </vt:variant>
    </vt:vector>
  </HeadingPairs>
  <TitlesOfParts>
    <vt:vector size="6" baseType="lpstr">
      <vt:lpstr>Motiv sady Office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Zora Střelcová</dc:creator>
  <cp:lastModifiedBy>Zora Střelcová</cp:lastModifiedBy>
  <cp:revision>17</cp:revision>
  <cp:lastPrinted>1601-01-01T00:00:00Z</cp:lastPrinted>
  <dcterms:created xsi:type="dcterms:W3CDTF">2009-04-16T10:32:32Z</dcterms:created>
  <dcterms:modified xsi:type="dcterms:W3CDTF">2013-11-21T08:25:55Z</dcterms:modified>
</cp:coreProperties>
</file>